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4" r:id="rId47"/>
  </p:sldIdLst>
  <p:sldSz cx="9144000" cy="5143500" type="screen16x9"/>
  <p:notesSz cx="6858000" cy="9144000"/>
  <p:embeddedFontLst>
    <p:embeddedFont>
      <p:font typeface="Century Gothic" panose="020B0502020202020204" pitchFamily="34" charset="0"/>
      <p:regular r:id="rId49"/>
      <p:bold r:id="rId50"/>
      <p:italic r:id="rId51"/>
      <p:boldItalic r:id="rId52"/>
    </p:embeddedFont>
    <p:embeddedFont>
      <p:font typeface="Formula1 Display Bold" panose="02000000000000000000" pitchFamily="50" charset="0"/>
      <p:regular r:id="rId53"/>
    </p:embeddedFont>
    <p:embeddedFont>
      <p:font typeface="Formula1 Display Regular" panose="02000000000000000000" pitchFamily="50"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95AE29-DC47-46A4-B2E7-F9E46B886304}">
  <a:tblStyle styleId="{FA95AE29-DC47-46A4-B2E7-F9E46B8863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9" autoAdjust="0"/>
    <p:restoredTop sz="94079" autoAdjust="0"/>
  </p:normalViewPr>
  <p:slideViewPr>
    <p:cSldViewPr snapToGrid="0">
      <p:cViewPr varScale="1">
        <p:scale>
          <a:sx n="205" d="100"/>
          <a:sy n="205" d="100"/>
        </p:scale>
        <p:origin x="876"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aa3013184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aa3013184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aa3013184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aa3013184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aaa3013184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aaa3013184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aa3013184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aaa3013184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aa7e5c35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aaa7e5c35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aa7e5c35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aa7e5c35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aaa301318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aaa301318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aa301318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aa301318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aa3013184_0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aa3013184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aaa3013184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aaa3013184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aa3013184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aa3013184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aa3013184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aa3013184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aa3013184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aa3013184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aa3013184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aa3013184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aaa3013184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aaa3013184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aaa3013184_0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aaa3013184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aaa3013184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aaa3013184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aaa3013184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aaa3013184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aaa3013184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aaa3013184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aa3013184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aa3013184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aaa3013184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aaa3013184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aa30131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aa30131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aaa3013184_0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aaa3013184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aaa3013184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aaa3013184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aaa3013184_0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aaa3013184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aaa3013184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aaa3013184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aaa3013184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aaa3013184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aaa3013184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aaa3013184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aaa3013184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aaa301318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aaa3013184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aaa3013184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aa3013184_0_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aaa3013184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aaa3013184_0_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aaa3013184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aaa301318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aaa301318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aaa3013184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aaa301318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aaa3013184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aaa3013184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aaa3013184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aaa301318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aaa3013184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aaa3013184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aaa3013184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aaa3013184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aaa3013184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aaa3013184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aaa3013184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aaa3013184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aa301318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aa301318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aa3013184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aa3013184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aaa3013184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aaa3013184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aaa3013184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aaa3013184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aa3013184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aa301318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533400" y="400050"/>
            <a:ext cx="6555000" cy="2825700"/>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20" name="Google Shape;20;p2"/>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magine panoramica con didascalia">
  <p:cSld name="Immagine panoramica con didascalia">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a:spLocks noGrp="1"/>
          </p:cNvSpPr>
          <p:nvPr>
            <p:ph type="pic" idx="2"/>
          </p:nvPr>
        </p:nvSpPr>
        <p:spPr>
          <a:xfrm>
            <a:off x="533400" y="400050"/>
            <a:ext cx="8077200" cy="23433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3" name="Google Shape;83;p11"/>
          <p:cNvSpPr txBox="1">
            <a:spLocks noGrp="1"/>
          </p:cNvSpPr>
          <p:nvPr>
            <p:ph type="body" idx="1"/>
          </p:nvPr>
        </p:nvSpPr>
        <p:spPr>
          <a:xfrm>
            <a:off x="762002" y="2882900"/>
            <a:ext cx="7281300" cy="3429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280"/>
              <a:buFont typeface="Century Gothic"/>
              <a:buNone/>
              <a:defRPr sz="1600"/>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84" name="Google Shape;84;p11"/>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sottotitolo">
  <p:cSld name="Titolo e sottotitolo">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533400" y="400050"/>
            <a:ext cx="8077200" cy="2171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body" idx="1"/>
          </p:nvPr>
        </p:nvSpPr>
        <p:spPr>
          <a:xfrm>
            <a:off x="533400" y="3086100"/>
            <a:ext cx="6383700" cy="14289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440"/>
              <a:buNone/>
              <a:defRPr sz="18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90" name="Google Shape;90;p12"/>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zione con didascalia">
  <p:cSld name="Citazione con didascalia">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856283" y="400050"/>
            <a:ext cx="6859800" cy="2171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3"/>
          <p:cNvSpPr txBox="1">
            <a:spLocks noGrp="1"/>
          </p:cNvSpPr>
          <p:nvPr>
            <p:ph type="body" idx="1"/>
          </p:nvPr>
        </p:nvSpPr>
        <p:spPr>
          <a:xfrm>
            <a:off x="1066800" y="2571750"/>
            <a:ext cx="6402600" cy="3621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1600"/>
              <a:buFont typeface="Century Gothic"/>
              <a:buNone/>
              <a:defRPr/>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96" name="Google Shape;96;p13"/>
          <p:cNvSpPr txBox="1">
            <a:spLocks noGrp="1"/>
          </p:cNvSpPr>
          <p:nvPr>
            <p:ph type="body" idx="2"/>
          </p:nvPr>
        </p:nvSpPr>
        <p:spPr>
          <a:xfrm>
            <a:off x="533400" y="3225803"/>
            <a:ext cx="6382500" cy="12891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1600"/>
              <a:buNone/>
              <a:defRPr sz="20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97" name="Google Shape;97;p13"/>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
        <p:nvSpPr>
          <p:cNvPr id="100" name="Google Shape;100;p13"/>
          <p:cNvSpPr txBox="1"/>
          <p:nvPr/>
        </p:nvSpPr>
        <p:spPr>
          <a:xfrm>
            <a:off x="228600" y="532968"/>
            <a:ext cx="457200" cy="438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it" sz="8000">
                <a:solidFill>
                  <a:schemeClr val="lt1"/>
                </a:solidFill>
                <a:latin typeface="Century Gothic"/>
                <a:ea typeface="Century Gothic"/>
                <a:cs typeface="Century Gothic"/>
                <a:sym typeface="Century Gothic"/>
              </a:rPr>
              <a:t>“</a:t>
            </a:r>
            <a:endParaRPr/>
          </a:p>
        </p:txBody>
      </p:sp>
      <p:sp>
        <p:nvSpPr>
          <p:cNvPr id="101" name="Google Shape;101;p13"/>
          <p:cNvSpPr txBox="1"/>
          <p:nvPr/>
        </p:nvSpPr>
        <p:spPr>
          <a:xfrm>
            <a:off x="7696200" y="2076451"/>
            <a:ext cx="457200" cy="4386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it"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cheda nome">
  <p:cSld name="Scheda nome">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533400" y="2571750"/>
            <a:ext cx="6382500" cy="1273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533400" y="3849735"/>
            <a:ext cx="6383700" cy="6651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105" name="Google Shape;105;p14"/>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4"/>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cheda nome citazione">
  <p:cSld name="Scheda nome citazione">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856284" y="400050"/>
            <a:ext cx="6859800" cy="2171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5"/>
          <p:cNvSpPr txBox="1">
            <a:spLocks noGrp="1"/>
          </p:cNvSpPr>
          <p:nvPr>
            <p:ph type="body" idx="1"/>
          </p:nvPr>
        </p:nvSpPr>
        <p:spPr>
          <a:xfrm>
            <a:off x="533400" y="2914650"/>
            <a:ext cx="6382500" cy="7875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1600"/>
              <a:buNone/>
              <a:defRPr sz="20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11" name="Google Shape;111;p15"/>
          <p:cNvSpPr txBox="1">
            <a:spLocks noGrp="1"/>
          </p:cNvSpPr>
          <p:nvPr>
            <p:ph type="body" idx="2"/>
          </p:nvPr>
        </p:nvSpPr>
        <p:spPr>
          <a:xfrm>
            <a:off x="533400" y="3714750"/>
            <a:ext cx="6382500" cy="8001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112" name="Google Shape;112;p15"/>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
        <p:nvSpPr>
          <p:cNvPr id="115" name="Google Shape;115;p15"/>
          <p:cNvSpPr txBox="1"/>
          <p:nvPr/>
        </p:nvSpPr>
        <p:spPr>
          <a:xfrm>
            <a:off x="228600" y="532968"/>
            <a:ext cx="457200" cy="438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it" sz="8000">
                <a:solidFill>
                  <a:schemeClr val="lt1"/>
                </a:solidFill>
                <a:latin typeface="Century Gothic"/>
                <a:ea typeface="Century Gothic"/>
                <a:cs typeface="Century Gothic"/>
                <a:sym typeface="Century Gothic"/>
              </a:rPr>
              <a:t>“</a:t>
            </a:r>
            <a:endParaRPr/>
          </a:p>
        </p:txBody>
      </p:sp>
      <p:sp>
        <p:nvSpPr>
          <p:cNvPr id="116" name="Google Shape;116;p15"/>
          <p:cNvSpPr txBox="1"/>
          <p:nvPr/>
        </p:nvSpPr>
        <p:spPr>
          <a:xfrm>
            <a:off x="7696200" y="2076451"/>
            <a:ext cx="457200" cy="4386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it"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o o falso">
  <p:cSld name="Vero o falso">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533400" y="400050"/>
            <a:ext cx="7525800" cy="2171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body" idx="1"/>
          </p:nvPr>
        </p:nvSpPr>
        <p:spPr>
          <a:xfrm>
            <a:off x="533400" y="2946400"/>
            <a:ext cx="6382500" cy="6288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1600"/>
              <a:buNone/>
              <a:defRPr sz="20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20" name="Google Shape;120;p16"/>
          <p:cNvSpPr txBox="1">
            <a:spLocks noGrp="1"/>
          </p:cNvSpPr>
          <p:nvPr>
            <p:ph type="body" idx="2"/>
          </p:nvPr>
        </p:nvSpPr>
        <p:spPr>
          <a:xfrm>
            <a:off x="533400" y="3575051"/>
            <a:ext cx="6382500" cy="9399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121" name="Google Shape;121;p16"/>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6"/>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body" idx="1"/>
          </p:nvPr>
        </p:nvSpPr>
        <p:spPr>
          <a:xfrm rot="5400000">
            <a:off x="2397917" y="-1464599"/>
            <a:ext cx="2825700" cy="65550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27" name="Google Shape;127;p17"/>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7"/>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rot="5400000">
            <a:off x="5931150" y="1035300"/>
            <a:ext cx="3314700" cy="2044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800"/>
              <a:buFont typeface="Century Gothic"/>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body" idx="1"/>
          </p:nvPr>
        </p:nvSpPr>
        <p:spPr>
          <a:xfrm rot="5400000">
            <a:off x="1401012" y="-467550"/>
            <a:ext cx="4114800" cy="58500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33" name="Google Shape;133;p18"/>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8"/>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23"/>
        <p:cNvGrpSpPr/>
        <p:nvPr/>
      </p:nvGrpSpPr>
      <p:grpSpPr>
        <a:xfrm>
          <a:off x="0" y="0"/>
          <a:ext cx="0" cy="0"/>
          <a:chOff x="0" y="0"/>
          <a:chExt cx="0" cy="0"/>
        </a:xfrm>
      </p:grpSpPr>
      <p:grpSp>
        <p:nvGrpSpPr>
          <p:cNvPr id="24" name="Google Shape;24;p3"/>
          <p:cNvGrpSpPr/>
          <p:nvPr/>
        </p:nvGrpSpPr>
        <p:grpSpPr>
          <a:xfrm>
            <a:off x="4335068" y="877448"/>
            <a:ext cx="4814700" cy="3745250"/>
            <a:chOff x="4335068" y="1169931"/>
            <a:chExt cx="4814700" cy="4993667"/>
          </a:xfrm>
        </p:grpSpPr>
        <p:cxnSp>
          <p:nvCxnSpPr>
            <p:cNvPr id="25" name="Google Shape;25;p3"/>
            <p:cNvCxnSpPr/>
            <p:nvPr/>
          </p:nvCxnSpPr>
          <p:spPr>
            <a:xfrm flipH="1">
              <a:off x="6009300" y="1169931"/>
              <a:ext cx="3134700" cy="3134700"/>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3"/>
            <p:cNvCxnSpPr/>
            <p:nvPr/>
          </p:nvCxnSpPr>
          <p:spPr>
            <a:xfrm flipH="1">
              <a:off x="4335068" y="1348898"/>
              <a:ext cx="4814700" cy="4814700"/>
            </a:xfrm>
            <a:prstGeom prst="straightConnector1">
              <a:avLst/>
            </a:prstGeom>
            <a:noFill/>
            <a:ln w="12700" cap="flat" cmpd="sng">
              <a:solidFill>
                <a:schemeClr val="lt1"/>
              </a:solidFill>
              <a:prstDash val="solid"/>
              <a:round/>
              <a:headEnd type="none" w="sm" len="sm"/>
              <a:tailEnd type="none" w="sm" len="sm"/>
            </a:ln>
          </p:spPr>
        </p:cxnSp>
        <p:cxnSp>
          <p:nvCxnSpPr>
            <p:cNvPr id="27" name="Google Shape;27;p3"/>
            <p:cNvCxnSpPr/>
            <p:nvPr/>
          </p:nvCxnSpPr>
          <p:spPr>
            <a:xfrm flipH="1">
              <a:off x="5225649" y="1469269"/>
              <a:ext cx="3912000" cy="3912000"/>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3"/>
            <p:cNvCxnSpPr/>
            <p:nvPr/>
          </p:nvCxnSpPr>
          <p:spPr>
            <a:xfrm flipH="1">
              <a:off x="5304600" y="1307856"/>
              <a:ext cx="3839400" cy="3839400"/>
            </a:xfrm>
            <a:prstGeom prst="straightConnector1">
              <a:avLst/>
            </a:prstGeom>
            <a:noFill/>
            <a:ln w="31750" cap="flat" cmpd="sng">
              <a:solidFill>
                <a:schemeClr val="lt1"/>
              </a:solidFill>
              <a:prstDash val="solid"/>
              <a:round/>
              <a:headEnd type="none" w="sm" len="sm"/>
              <a:tailEnd type="none" w="sm" len="sm"/>
            </a:ln>
          </p:spPr>
        </p:cxnSp>
        <p:cxnSp>
          <p:nvCxnSpPr>
            <p:cNvPr id="29" name="Google Shape;29;p3"/>
            <p:cNvCxnSpPr/>
            <p:nvPr/>
          </p:nvCxnSpPr>
          <p:spPr>
            <a:xfrm flipH="1">
              <a:off x="5707149" y="1770196"/>
              <a:ext cx="3430500" cy="3430500"/>
            </a:xfrm>
            <a:prstGeom prst="straightConnector1">
              <a:avLst/>
            </a:prstGeom>
            <a:noFill/>
            <a:ln w="31750" cap="flat" cmpd="sng">
              <a:solidFill>
                <a:schemeClr val="lt1"/>
              </a:solidFill>
              <a:prstDash val="solid"/>
              <a:round/>
              <a:headEnd type="none" w="sm" len="sm"/>
              <a:tailEnd type="none" w="sm" len="sm"/>
            </a:ln>
          </p:spPr>
        </p:cxnSp>
      </p:grpSp>
      <p:sp>
        <p:nvSpPr>
          <p:cNvPr id="30" name="Google Shape;30;p3"/>
          <p:cNvSpPr txBox="1">
            <a:spLocks noGrp="1"/>
          </p:cNvSpPr>
          <p:nvPr>
            <p:ph type="ctrTitle"/>
          </p:nvPr>
        </p:nvSpPr>
        <p:spPr>
          <a:xfrm>
            <a:off x="533400" y="400050"/>
            <a:ext cx="6154800" cy="23433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entury Gothic"/>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ubTitle" idx="1"/>
          </p:nvPr>
        </p:nvSpPr>
        <p:spPr>
          <a:xfrm>
            <a:off x="533400" y="2882901"/>
            <a:ext cx="4954200" cy="14352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SzPts val="1600"/>
              <a:buNone/>
              <a:defRPr sz="2000">
                <a:solidFill>
                  <a:srgbClr val="BFBFBF"/>
                </a:solidFill>
              </a:defRPr>
            </a:lvl1pPr>
            <a:lvl2pPr lvl="1" algn="ctr">
              <a:spcBef>
                <a:spcPts val="600"/>
              </a:spcBef>
              <a:spcAft>
                <a:spcPts val="0"/>
              </a:spcAft>
              <a:buSzPts val="1440"/>
              <a:buNone/>
              <a:defRPr>
                <a:solidFill>
                  <a:srgbClr val="888888"/>
                </a:solidFill>
              </a:defRPr>
            </a:lvl2pPr>
            <a:lvl3pPr lvl="2" algn="ctr">
              <a:spcBef>
                <a:spcPts val="600"/>
              </a:spcBef>
              <a:spcAft>
                <a:spcPts val="0"/>
              </a:spcAft>
              <a:buSzPts val="1280"/>
              <a:buNone/>
              <a:defRPr>
                <a:solidFill>
                  <a:srgbClr val="888888"/>
                </a:solidFill>
              </a:defRPr>
            </a:lvl3pPr>
            <a:lvl4pPr lvl="3" algn="ctr">
              <a:spcBef>
                <a:spcPts val="600"/>
              </a:spcBef>
              <a:spcAft>
                <a:spcPts val="0"/>
              </a:spcAft>
              <a:buSzPts val="1120"/>
              <a:buNone/>
              <a:defRPr>
                <a:solidFill>
                  <a:srgbClr val="888888"/>
                </a:solidFill>
              </a:defRPr>
            </a:lvl4pPr>
            <a:lvl5pPr lvl="4" algn="ctr">
              <a:spcBef>
                <a:spcPts val="600"/>
              </a:spcBef>
              <a:spcAft>
                <a:spcPts val="0"/>
              </a:spcAft>
              <a:buSzPts val="1120"/>
              <a:buNone/>
              <a:defRPr>
                <a:solidFill>
                  <a:srgbClr val="888888"/>
                </a:solidFill>
              </a:defRPr>
            </a:lvl5pPr>
            <a:lvl6pPr lvl="5" algn="ctr">
              <a:spcBef>
                <a:spcPts val="600"/>
              </a:spcBef>
              <a:spcAft>
                <a:spcPts val="0"/>
              </a:spcAft>
              <a:buSzPts val="1120"/>
              <a:buNone/>
              <a:defRPr>
                <a:solidFill>
                  <a:srgbClr val="888888"/>
                </a:solidFill>
              </a:defRPr>
            </a:lvl6pPr>
            <a:lvl7pPr lvl="6" algn="ctr">
              <a:spcBef>
                <a:spcPts val="600"/>
              </a:spcBef>
              <a:spcAft>
                <a:spcPts val="0"/>
              </a:spcAft>
              <a:buSzPts val="1120"/>
              <a:buNone/>
              <a:defRPr>
                <a:solidFill>
                  <a:srgbClr val="888888"/>
                </a:solidFill>
              </a:defRPr>
            </a:lvl7pPr>
            <a:lvl8pPr lvl="7" algn="ctr">
              <a:spcBef>
                <a:spcPts val="600"/>
              </a:spcBef>
              <a:spcAft>
                <a:spcPts val="0"/>
              </a:spcAft>
              <a:buSzPts val="1120"/>
              <a:buNone/>
              <a:defRPr>
                <a:solidFill>
                  <a:srgbClr val="888888"/>
                </a:solidFill>
              </a:defRPr>
            </a:lvl8pPr>
            <a:lvl9pPr lvl="8" algn="ctr">
              <a:spcBef>
                <a:spcPts val="600"/>
              </a:spcBef>
              <a:spcAft>
                <a:spcPts val="600"/>
              </a:spcAft>
              <a:buSzPts val="1120"/>
              <a:buNone/>
              <a:defRPr>
                <a:solidFill>
                  <a:srgbClr val="888888"/>
                </a:solidFill>
              </a:defRPr>
            </a:lvl9pPr>
          </a:lstStyle>
          <a:p>
            <a:endParaRPr/>
          </a:p>
        </p:txBody>
      </p:sp>
      <p:sp>
        <p:nvSpPr>
          <p:cNvPr id="32" name="Google Shape;32;p3"/>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533400" y="1485899"/>
            <a:ext cx="6402600" cy="1740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533400" y="3365500"/>
            <a:ext cx="6402600" cy="11493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BFBFBF"/>
                </a:solidFill>
              </a:defRPr>
            </a:lvl1pPr>
            <a:lvl2pPr marL="914400" lvl="1" indent="-228600" algn="l">
              <a:spcBef>
                <a:spcPts val="600"/>
              </a:spcBef>
              <a:spcAft>
                <a:spcPts val="0"/>
              </a:spcAft>
              <a:buSzPts val="1440"/>
              <a:buNone/>
              <a:defRPr sz="1800">
                <a:solidFill>
                  <a:srgbClr val="888888"/>
                </a:solidFill>
              </a:defRPr>
            </a:lvl2pPr>
            <a:lvl3pPr marL="1371600" lvl="2" indent="-228600" algn="l">
              <a:spcBef>
                <a:spcPts val="600"/>
              </a:spcBef>
              <a:spcAft>
                <a:spcPts val="0"/>
              </a:spcAft>
              <a:buSzPts val="1280"/>
              <a:buNone/>
              <a:defRPr sz="1600">
                <a:solidFill>
                  <a:srgbClr val="888888"/>
                </a:solidFill>
              </a:defRPr>
            </a:lvl3pPr>
            <a:lvl4pPr marL="1828800" lvl="3" indent="-228600" algn="l">
              <a:spcBef>
                <a:spcPts val="600"/>
              </a:spcBef>
              <a:spcAft>
                <a:spcPts val="0"/>
              </a:spcAft>
              <a:buSzPts val="1120"/>
              <a:buNone/>
              <a:defRPr sz="1400">
                <a:solidFill>
                  <a:srgbClr val="888888"/>
                </a:solidFill>
              </a:defRPr>
            </a:lvl4pPr>
            <a:lvl5pPr marL="2286000" lvl="4" indent="-228600" algn="l">
              <a:spcBef>
                <a:spcPts val="600"/>
              </a:spcBef>
              <a:spcAft>
                <a:spcPts val="0"/>
              </a:spcAft>
              <a:buSzPts val="1120"/>
              <a:buNone/>
              <a:defRPr sz="1400">
                <a:solidFill>
                  <a:srgbClr val="888888"/>
                </a:solidFill>
              </a:defRPr>
            </a:lvl5pPr>
            <a:lvl6pPr marL="2743200" lvl="5" indent="-228600" algn="l">
              <a:spcBef>
                <a:spcPts val="600"/>
              </a:spcBef>
              <a:spcAft>
                <a:spcPts val="0"/>
              </a:spcAft>
              <a:buSzPts val="1120"/>
              <a:buNone/>
              <a:defRPr sz="1400">
                <a:solidFill>
                  <a:srgbClr val="888888"/>
                </a:solidFill>
              </a:defRPr>
            </a:lvl6pPr>
            <a:lvl7pPr marL="3200400" lvl="6" indent="-228600" algn="l">
              <a:spcBef>
                <a:spcPts val="600"/>
              </a:spcBef>
              <a:spcAft>
                <a:spcPts val="0"/>
              </a:spcAft>
              <a:buSzPts val="1120"/>
              <a:buNone/>
              <a:defRPr sz="1400">
                <a:solidFill>
                  <a:srgbClr val="888888"/>
                </a:solidFill>
              </a:defRPr>
            </a:lvl7pPr>
            <a:lvl8pPr marL="3657600" lvl="7" indent="-228600" algn="l">
              <a:spcBef>
                <a:spcPts val="600"/>
              </a:spcBef>
              <a:spcAft>
                <a:spcPts val="0"/>
              </a:spcAft>
              <a:buSzPts val="1120"/>
              <a:buNone/>
              <a:defRPr sz="1400">
                <a:solidFill>
                  <a:srgbClr val="888888"/>
                </a:solidFill>
              </a:defRPr>
            </a:lvl8pPr>
            <a:lvl9pPr marL="4114800" lvl="8" indent="-228600" algn="l">
              <a:spcBef>
                <a:spcPts val="600"/>
              </a:spcBef>
              <a:spcAft>
                <a:spcPts val="600"/>
              </a:spcAft>
              <a:buSzPts val="1120"/>
              <a:buNone/>
              <a:defRPr sz="1400">
                <a:solidFill>
                  <a:srgbClr val="888888"/>
                </a:solidFill>
              </a:defRPr>
            </a:lvl9pPr>
          </a:lstStyle>
          <a:p>
            <a:endParaRPr/>
          </a:p>
        </p:txBody>
      </p:sp>
      <p:sp>
        <p:nvSpPr>
          <p:cNvPr id="38" name="Google Shape;38;p4"/>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533400" y="400050"/>
            <a:ext cx="3950100" cy="2825700"/>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44" name="Google Shape;44;p5"/>
          <p:cNvSpPr txBox="1">
            <a:spLocks noGrp="1"/>
          </p:cNvSpPr>
          <p:nvPr>
            <p:ph type="body" idx="2"/>
          </p:nvPr>
        </p:nvSpPr>
        <p:spPr>
          <a:xfrm>
            <a:off x="4662362" y="400050"/>
            <a:ext cx="3948300" cy="2819400"/>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45" name="Google Shape;45;p5"/>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762001" y="400050"/>
            <a:ext cx="3717000" cy="4572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920"/>
              <a:buNone/>
              <a:defRPr sz="2400" b="0" cap="none">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51" name="Google Shape;51;p6"/>
          <p:cNvSpPr txBox="1">
            <a:spLocks noGrp="1"/>
          </p:cNvSpPr>
          <p:nvPr>
            <p:ph type="body" idx="2"/>
          </p:nvPr>
        </p:nvSpPr>
        <p:spPr>
          <a:xfrm>
            <a:off x="533399" y="857250"/>
            <a:ext cx="3945600" cy="23685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52" name="Google Shape;52;p6"/>
          <p:cNvSpPr txBox="1">
            <a:spLocks noGrp="1"/>
          </p:cNvSpPr>
          <p:nvPr>
            <p:ph type="body" idx="3"/>
          </p:nvPr>
        </p:nvSpPr>
        <p:spPr>
          <a:xfrm>
            <a:off x="4855016" y="425054"/>
            <a:ext cx="3764100" cy="4323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920"/>
              <a:buNone/>
              <a:defRPr sz="2400" b="0" cap="none">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53" name="Google Shape;53;p6"/>
          <p:cNvSpPr txBox="1">
            <a:spLocks noGrp="1"/>
          </p:cNvSpPr>
          <p:nvPr>
            <p:ph type="body" idx="4"/>
          </p:nvPr>
        </p:nvSpPr>
        <p:spPr>
          <a:xfrm>
            <a:off x="4662362" y="857250"/>
            <a:ext cx="3956700" cy="23622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54" name="Google Shape;54;p6"/>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62"/>
        <p:cNvGrpSpPr/>
        <p:nvPr/>
      </p:nvGrpSpPr>
      <p:grpSpPr>
        <a:xfrm>
          <a:off x="0" y="0"/>
          <a:ext cx="0" cy="0"/>
          <a:chOff x="0" y="0"/>
          <a:chExt cx="0" cy="0"/>
        </a:xfrm>
      </p:grpSpPr>
      <p:sp>
        <p:nvSpPr>
          <p:cNvPr id="63" name="Google Shape;63;p8"/>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5418667" y="400050"/>
            <a:ext cx="32004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533399" y="400050"/>
            <a:ext cx="4438800" cy="4114800"/>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69" name="Google Shape;69;p9"/>
          <p:cNvSpPr txBox="1">
            <a:spLocks noGrp="1"/>
          </p:cNvSpPr>
          <p:nvPr>
            <p:ph type="body" idx="2"/>
          </p:nvPr>
        </p:nvSpPr>
        <p:spPr>
          <a:xfrm>
            <a:off x="5418667" y="1657352"/>
            <a:ext cx="3200400" cy="15684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280"/>
              <a:buNone/>
              <a:defRPr sz="16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70" name="Google Shape;70;p9"/>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4495800" y="1085850"/>
            <a:ext cx="3563400" cy="8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a:spLocks noGrp="1"/>
          </p:cNvSpPr>
          <p:nvPr>
            <p:ph type="pic" idx="2"/>
          </p:nvPr>
        </p:nvSpPr>
        <p:spPr>
          <a:xfrm>
            <a:off x="762000" y="685800"/>
            <a:ext cx="3281100" cy="36006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6" name="Google Shape;76;p10"/>
          <p:cNvSpPr txBox="1">
            <a:spLocks noGrp="1"/>
          </p:cNvSpPr>
          <p:nvPr>
            <p:ph type="body" idx="1"/>
          </p:nvPr>
        </p:nvSpPr>
        <p:spPr>
          <a:xfrm>
            <a:off x="4496027" y="2057400"/>
            <a:ext cx="3564300" cy="15621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77" name="Google Shape;77;p10"/>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670585" y="2921092"/>
            <a:ext cx="2470587" cy="1994079"/>
            <a:chOff x="6686934" y="3259666"/>
            <a:chExt cx="2982000" cy="3209011"/>
          </a:xfrm>
        </p:grpSpPr>
        <p:cxnSp>
          <p:nvCxnSpPr>
            <p:cNvPr id="7" name="Google Shape;7;p1"/>
            <p:cNvCxnSpPr/>
            <p:nvPr/>
          </p:nvCxnSpPr>
          <p:spPr>
            <a:xfrm flipH="1">
              <a:off x="8756034" y="3259666"/>
              <a:ext cx="912900" cy="912900"/>
            </a:xfrm>
            <a:prstGeom prst="straightConnector1">
              <a:avLst/>
            </a:prstGeom>
            <a:noFill/>
            <a:ln w="9525" cap="flat" cmpd="sng">
              <a:solidFill>
                <a:schemeClr val="lt1"/>
              </a:solidFill>
              <a:prstDash val="solid"/>
              <a:round/>
              <a:headEnd type="none" w="sm" len="sm"/>
              <a:tailEnd type="none" w="sm" len="sm"/>
            </a:ln>
          </p:spPr>
        </p:cxnSp>
        <p:cxnSp>
          <p:nvCxnSpPr>
            <p:cNvPr id="8" name="Google Shape;8;p1"/>
            <p:cNvCxnSpPr/>
            <p:nvPr/>
          </p:nvCxnSpPr>
          <p:spPr>
            <a:xfrm flipH="1">
              <a:off x="6686934" y="3486677"/>
              <a:ext cx="2982000" cy="2982000"/>
            </a:xfrm>
            <a:prstGeom prst="straightConnector1">
              <a:avLst/>
            </a:prstGeom>
            <a:noFill/>
            <a:ln w="9525" cap="flat" cmpd="sng">
              <a:solidFill>
                <a:schemeClr val="lt1"/>
              </a:solidFill>
              <a:prstDash val="solid"/>
              <a:round/>
              <a:headEnd type="none" w="sm" len="sm"/>
              <a:tailEnd type="none" w="sm" len="sm"/>
            </a:ln>
          </p:spPr>
        </p:cxnSp>
        <p:cxnSp>
          <p:nvCxnSpPr>
            <p:cNvPr id="9" name="Google Shape;9;p1"/>
            <p:cNvCxnSpPr/>
            <p:nvPr/>
          </p:nvCxnSpPr>
          <p:spPr>
            <a:xfrm flipH="1">
              <a:off x="7772334" y="3581400"/>
              <a:ext cx="1896600" cy="1896600"/>
            </a:xfrm>
            <a:prstGeom prst="straightConnector1">
              <a:avLst/>
            </a:prstGeom>
            <a:noFill/>
            <a:ln w="9525" cap="flat" cmpd="sng">
              <a:solidFill>
                <a:schemeClr val="lt1"/>
              </a:solidFill>
              <a:prstDash val="solid"/>
              <a:round/>
              <a:headEnd type="none" w="sm" len="sm"/>
              <a:tailEnd type="none" w="sm" len="sm"/>
            </a:ln>
          </p:spPr>
        </p:cxnSp>
        <p:cxnSp>
          <p:nvCxnSpPr>
            <p:cNvPr id="10" name="Google Shape;10;p1"/>
            <p:cNvCxnSpPr/>
            <p:nvPr/>
          </p:nvCxnSpPr>
          <p:spPr>
            <a:xfrm flipH="1">
              <a:off x="7923252" y="3433394"/>
              <a:ext cx="1739700" cy="1739700"/>
            </a:xfrm>
            <a:prstGeom prst="straightConnector1">
              <a:avLst/>
            </a:prstGeom>
            <a:noFill/>
            <a:ln w="28575" cap="flat" cmpd="sng">
              <a:solidFill>
                <a:schemeClr val="lt1"/>
              </a:solidFill>
              <a:prstDash val="solid"/>
              <a:round/>
              <a:headEnd type="none" w="sm" len="sm"/>
              <a:tailEnd type="none" w="sm" len="sm"/>
            </a:ln>
          </p:spPr>
        </p:cxnSp>
        <p:cxnSp>
          <p:nvCxnSpPr>
            <p:cNvPr id="11" name="Google Shape;11;p1"/>
            <p:cNvCxnSpPr/>
            <p:nvPr/>
          </p:nvCxnSpPr>
          <p:spPr>
            <a:xfrm flipH="1">
              <a:off x="8399052" y="3985317"/>
              <a:ext cx="1263900" cy="1263900"/>
            </a:xfrm>
            <a:prstGeom prst="straightConnector1">
              <a:avLst/>
            </a:prstGeom>
            <a:noFill/>
            <a:ln w="28575" cap="flat" cmpd="sng">
              <a:solidFill>
                <a:schemeClr val="lt1"/>
              </a:solidFill>
              <a:prstDash val="solid"/>
              <a:round/>
              <a:headEnd type="none" w="sm" len="sm"/>
              <a:tailEnd type="none" w="sm" len="sm"/>
            </a:ln>
          </p:spPr>
        </p:cxnSp>
      </p:grpSp>
      <p:sp>
        <p:nvSpPr>
          <p:cNvPr id="12" name="Google Shape;12;p1"/>
          <p:cNvSpPr txBox="1">
            <a:spLocks noGrp="1"/>
          </p:cNvSpPr>
          <p:nvPr>
            <p:ph type="title"/>
          </p:nvPr>
        </p:nvSpPr>
        <p:spPr>
          <a:xfrm>
            <a:off x="533400" y="3371850"/>
            <a:ext cx="65550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533400" y="400051"/>
            <a:ext cx="6555000" cy="2825700"/>
          </a:xfrm>
          <a:prstGeom prst="rect">
            <a:avLst/>
          </a:prstGeom>
          <a:noFill/>
          <a:ln>
            <a:noFill/>
          </a:ln>
        </p:spPr>
        <p:txBody>
          <a:bodyPr spcFirstLastPara="1" wrap="square" lIns="91425" tIns="45700" rIns="91425" bIns="45700" anchor="ctr" anchorCtr="0">
            <a:normAutofit/>
          </a:bodyPr>
          <a:lstStyle>
            <a:lvl1pPr marL="457200" marR="0" lvl="0" indent="-330200" algn="l" rtl="0">
              <a:spcBef>
                <a:spcPts val="400"/>
              </a:spcBef>
              <a:spcAft>
                <a:spcPts val="0"/>
              </a:spcAft>
              <a:buClr>
                <a:schemeClr val="lt1"/>
              </a:buClr>
              <a:buSzPts val="1600"/>
              <a:buFont typeface="Noto Sans Symbols"/>
              <a:buChar char="▶"/>
              <a:defRPr sz="2000" b="0" i="0" u="none" strike="noStrike" cap="none">
                <a:solidFill>
                  <a:srgbClr val="BFBFBF"/>
                </a:solidFill>
                <a:latin typeface="Century Gothic"/>
                <a:ea typeface="Century Gothic"/>
                <a:cs typeface="Century Gothic"/>
                <a:sym typeface="Century Gothic"/>
              </a:defRPr>
            </a:lvl1pPr>
            <a:lvl2pPr marL="914400" marR="0" lvl="1" indent="-320040" algn="l" rtl="0">
              <a:spcBef>
                <a:spcPts val="600"/>
              </a:spcBef>
              <a:spcAft>
                <a:spcPts val="0"/>
              </a:spcAft>
              <a:buClr>
                <a:schemeClr val="lt1"/>
              </a:buClr>
              <a:buSzPts val="1440"/>
              <a:buFont typeface="Noto Sans Symbols"/>
              <a:buChar char="▶"/>
              <a:defRPr sz="1800" b="0" i="0" u="none" strike="noStrike" cap="none">
                <a:solidFill>
                  <a:srgbClr val="BFBFBF"/>
                </a:solidFill>
                <a:latin typeface="Century Gothic"/>
                <a:ea typeface="Century Gothic"/>
                <a:cs typeface="Century Gothic"/>
                <a:sym typeface="Century Gothic"/>
              </a:defRPr>
            </a:lvl2pPr>
            <a:lvl3pPr marL="1371600" marR="0" lvl="2" indent="-309880" algn="l" rtl="0">
              <a:spcBef>
                <a:spcPts val="600"/>
              </a:spcBef>
              <a:spcAft>
                <a:spcPts val="0"/>
              </a:spcAft>
              <a:buClr>
                <a:schemeClr val="lt1"/>
              </a:buClr>
              <a:buSzPts val="1280"/>
              <a:buFont typeface="Noto Sans Symbols"/>
              <a:buChar char="▶"/>
              <a:defRPr sz="1600" b="0" i="0" u="none" strike="noStrike" cap="none">
                <a:solidFill>
                  <a:srgbClr val="BFBFBF"/>
                </a:solidFill>
                <a:latin typeface="Century Gothic"/>
                <a:ea typeface="Century Gothic"/>
                <a:cs typeface="Century Gothic"/>
                <a:sym typeface="Century Gothic"/>
              </a:defRPr>
            </a:lvl3pPr>
            <a:lvl4pPr marL="1828800" marR="0" lvl="3" indent="-299719" algn="l" rtl="0">
              <a:spcBef>
                <a:spcPts val="600"/>
              </a:spcBef>
              <a:spcAft>
                <a:spcPts val="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4pPr>
            <a:lvl5pPr marL="2286000" marR="0" lvl="4" indent="-299720" algn="l" rtl="0">
              <a:spcBef>
                <a:spcPts val="600"/>
              </a:spcBef>
              <a:spcAft>
                <a:spcPts val="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5pPr>
            <a:lvl6pPr marL="2743200" marR="0" lvl="5" indent="-299720" algn="l" rtl="0">
              <a:spcBef>
                <a:spcPts val="600"/>
              </a:spcBef>
              <a:spcAft>
                <a:spcPts val="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6pPr>
            <a:lvl7pPr marL="3200400" marR="0" lvl="6" indent="-299720" algn="l" rtl="0">
              <a:spcBef>
                <a:spcPts val="600"/>
              </a:spcBef>
              <a:spcAft>
                <a:spcPts val="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7pPr>
            <a:lvl8pPr marL="3657600" marR="0" lvl="7" indent="-299720" algn="l" rtl="0">
              <a:spcBef>
                <a:spcPts val="600"/>
              </a:spcBef>
              <a:spcAft>
                <a:spcPts val="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8pPr>
            <a:lvl9pPr marL="4114800" marR="0" lvl="8" indent="-299720" algn="l" rtl="0">
              <a:spcBef>
                <a:spcPts val="600"/>
              </a:spcBef>
              <a:spcAft>
                <a:spcPts val="600"/>
              </a:spcAft>
              <a:buClr>
                <a:schemeClr val="lt1"/>
              </a:buClr>
              <a:buSzPts val="1120"/>
              <a:buFont typeface="Noto Sans Symbols"/>
              <a:buChar char="▶"/>
              <a:defRPr sz="1400" b="0" i="0" u="none" strike="noStrike" cap="none">
                <a:solidFill>
                  <a:srgbClr val="BFBFBF"/>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a:off x="7430245" y="4629152"/>
            <a:ext cx="1200600" cy="273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0" u="none" strike="noStrike" cap="none">
                <a:solidFill>
                  <a:srgbClr val="7F7F7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a:off x="533400" y="4629150"/>
            <a:ext cx="5811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rgbClr val="7F7F7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7774426" y="4183859"/>
            <a:ext cx="856800" cy="5025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28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28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28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28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28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28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28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28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28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14.pn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kaggle.com/datasets/rohanrao/formula-1-world-championship-1950-2020" TargetMode="External"/><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Imagin-io/country-nationality-list/tree/master" TargetMode="External"/><Relationship Id="rId5" Type="http://schemas.openxmlformats.org/officeDocument/2006/relationships/hyperlink" Target="https://github.com/toUpperCase78/formula1-datasets" TargetMode="External"/><Relationship Id="rId4" Type="http://schemas.openxmlformats.org/officeDocument/2006/relationships/hyperlink" Target="https://ratings-api.ea.com/v2/entities/f1-23-drivers-rating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507575" y="3181325"/>
            <a:ext cx="5580900" cy="1143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it" sz="1700">
                <a:latin typeface="Formula1 Display Regular" panose="02000000000000000000" pitchFamily="50" charset="0"/>
              </a:rPr>
              <a:t>Christian Marchiori</a:t>
            </a:r>
            <a:endParaRPr sz="1700">
              <a:latin typeface="Formula1 Display Regular" panose="02000000000000000000" pitchFamily="50" charset="0"/>
            </a:endParaRPr>
          </a:p>
          <a:p>
            <a:pPr marL="0" lvl="0" indent="0" algn="l" rtl="0">
              <a:spcBef>
                <a:spcPts val="0"/>
              </a:spcBef>
              <a:spcAft>
                <a:spcPts val="0"/>
              </a:spcAft>
              <a:buNone/>
            </a:pPr>
            <a:r>
              <a:rPr lang="it" sz="1700">
                <a:latin typeface="Formula1 Display Regular" panose="02000000000000000000" pitchFamily="50" charset="0"/>
              </a:rPr>
              <a:t>Fabio Zanini</a:t>
            </a:r>
            <a:endParaRPr sz="1700">
              <a:latin typeface="Formula1 Display Regular" panose="02000000000000000000" pitchFamily="50" charset="0"/>
            </a:endParaRPr>
          </a:p>
        </p:txBody>
      </p:sp>
      <p:pic>
        <p:nvPicPr>
          <p:cNvPr id="141" name="Google Shape;141;p19"/>
          <p:cNvPicPr preferRelativeResize="0"/>
          <p:nvPr/>
        </p:nvPicPr>
        <p:blipFill>
          <a:blip r:embed="rId3">
            <a:alphaModFix/>
          </a:blip>
          <a:stretch>
            <a:fillRect/>
          </a:stretch>
        </p:blipFill>
        <p:spPr>
          <a:xfrm>
            <a:off x="1507575" y="2112200"/>
            <a:ext cx="6128849" cy="919100"/>
          </a:xfrm>
          <a:prstGeom prst="rect">
            <a:avLst/>
          </a:prstGeom>
          <a:noFill/>
          <a:ln>
            <a:noFill/>
          </a:ln>
        </p:spPr>
      </p:pic>
      <p:pic>
        <p:nvPicPr>
          <p:cNvPr id="142" name="Google Shape;142;p19"/>
          <p:cNvPicPr preferRelativeResize="0"/>
          <p:nvPr/>
        </p:nvPicPr>
        <p:blipFill>
          <a:blip r:embed="rId4">
            <a:alphaModFix/>
          </a:blip>
          <a:stretch>
            <a:fillRect/>
          </a:stretch>
        </p:blipFill>
        <p:spPr>
          <a:xfrm>
            <a:off x="3294925" y="166975"/>
            <a:ext cx="2554151" cy="73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1100"/>
              <a:buFont typeface="Arial"/>
              <a:buNone/>
            </a:pPr>
            <a:r>
              <a:rPr lang="it">
                <a:latin typeface="Formula1 Display Regular" panose="02000000000000000000" pitchFamily="50" charset="0"/>
              </a:rPr>
              <a:t>Ontology - Data properties</a:t>
            </a:r>
            <a:endParaRPr>
              <a:latin typeface="Formula1 Display Regular" panose="02000000000000000000" pitchFamily="50" charset="0"/>
            </a:endParaRPr>
          </a:p>
        </p:txBody>
      </p:sp>
      <p:pic>
        <p:nvPicPr>
          <p:cNvPr id="218" name="Google Shape;218;p28"/>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19" name="Google Shape;219;p28"/>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220" name="Google Shape;220;p28"/>
          <p:cNvPicPr preferRelativeResize="0"/>
          <p:nvPr/>
        </p:nvPicPr>
        <p:blipFill>
          <a:blip r:embed="rId5">
            <a:alphaModFix/>
          </a:blip>
          <a:stretch>
            <a:fillRect/>
          </a:stretch>
        </p:blipFill>
        <p:spPr>
          <a:xfrm>
            <a:off x="533400" y="1922250"/>
            <a:ext cx="1434950" cy="3067602"/>
          </a:xfrm>
          <a:prstGeom prst="rect">
            <a:avLst/>
          </a:prstGeom>
          <a:noFill/>
          <a:ln>
            <a:noFill/>
          </a:ln>
        </p:spPr>
      </p:pic>
      <p:pic>
        <p:nvPicPr>
          <p:cNvPr id="221" name="Google Shape;221;p28"/>
          <p:cNvPicPr preferRelativeResize="0"/>
          <p:nvPr/>
        </p:nvPicPr>
        <p:blipFill>
          <a:blip r:embed="rId6">
            <a:alphaModFix/>
          </a:blip>
          <a:stretch>
            <a:fillRect/>
          </a:stretch>
        </p:blipFill>
        <p:spPr>
          <a:xfrm>
            <a:off x="2051550" y="1922250"/>
            <a:ext cx="1434950" cy="3170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Ontology - Data properties</a:t>
            </a:r>
            <a:endParaRPr>
              <a:latin typeface="Formula1 Display Regular" panose="02000000000000000000" pitchFamily="50" charset="0"/>
            </a:endParaRPr>
          </a:p>
        </p:txBody>
      </p:sp>
      <p:pic>
        <p:nvPicPr>
          <p:cNvPr id="227" name="Google Shape;227;p29"/>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28" name="Google Shape;228;p29"/>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229" name="Google Shape;229;p29"/>
          <p:cNvPicPr preferRelativeResize="0"/>
          <p:nvPr/>
        </p:nvPicPr>
        <p:blipFill>
          <a:blip r:embed="rId5">
            <a:alphaModFix/>
          </a:blip>
          <a:stretch>
            <a:fillRect/>
          </a:stretch>
        </p:blipFill>
        <p:spPr>
          <a:xfrm>
            <a:off x="533400" y="1938350"/>
            <a:ext cx="1126850" cy="1455800"/>
          </a:xfrm>
          <a:prstGeom prst="rect">
            <a:avLst/>
          </a:prstGeom>
          <a:noFill/>
          <a:ln>
            <a:noFill/>
          </a:ln>
        </p:spPr>
      </p:pic>
      <p:pic>
        <p:nvPicPr>
          <p:cNvPr id="230" name="Google Shape;230;p29"/>
          <p:cNvPicPr preferRelativeResize="0"/>
          <p:nvPr/>
        </p:nvPicPr>
        <p:blipFill>
          <a:blip r:embed="rId6">
            <a:alphaModFix/>
          </a:blip>
          <a:stretch>
            <a:fillRect/>
          </a:stretch>
        </p:blipFill>
        <p:spPr>
          <a:xfrm>
            <a:off x="1766925" y="1930863"/>
            <a:ext cx="952500" cy="1306225"/>
          </a:xfrm>
          <a:prstGeom prst="rect">
            <a:avLst/>
          </a:prstGeom>
          <a:noFill/>
          <a:ln>
            <a:noFill/>
          </a:ln>
        </p:spPr>
      </p:pic>
      <p:pic>
        <p:nvPicPr>
          <p:cNvPr id="231" name="Google Shape;231;p29"/>
          <p:cNvPicPr preferRelativeResize="0"/>
          <p:nvPr/>
        </p:nvPicPr>
        <p:blipFill>
          <a:blip r:embed="rId7">
            <a:alphaModFix/>
          </a:blip>
          <a:stretch>
            <a:fillRect/>
          </a:stretch>
        </p:blipFill>
        <p:spPr>
          <a:xfrm>
            <a:off x="2826100" y="1938350"/>
            <a:ext cx="1115425" cy="812175"/>
          </a:xfrm>
          <a:prstGeom prst="rect">
            <a:avLst/>
          </a:prstGeom>
          <a:noFill/>
          <a:ln>
            <a:noFill/>
          </a:ln>
        </p:spPr>
      </p:pic>
      <p:pic>
        <p:nvPicPr>
          <p:cNvPr id="232" name="Google Shape;232;p29"/>
          <p:cNvPicPr preferRelativeResize="0"/>
          <p:nvPr/>
        </p:nvPicPr>
        <p:blipFill>
          <a:blip r:embed="rId8">
            <a:alphaModFix/>
          </a:blip>
          <a:stretch>
            <a:fillRect/>
          </a:stretch>
        </p:blipFill>
        <p:spPr>
          <a:xfrm>
            <a:off x="8079250" y="4294900"/>
            <a:ext cx="838800" cy="501175"/>
          </a:xfrm>
          <a:prstGeom prst="rect">
            <a:avLst/>
          </a:prstGeom>
          <a:noFill/>
          <a:ln>
            <a:noFill/>
          </a:ln>
        </p:spPr>
      </p:pic>
      <p:pic>
        <p:nvPicPr>
          <p:cNvPr id="233" name="Google Shape;233;p29"/>
          <p:cNvPicPr preferRelativeResize="0"/>
          <p:nvPr/>
        </p:nvPicPr>
        <p:blipFill>
          <a:blip r:embed="rId9">
            <a:alphaModFix/>
          </a:blip>
          <a:stretch>
            <a:fillRect/>
          </a:stretch>
        </p:blipFill>
        <p:spPr>
          <a:xfrm>
            <a:off x="6920725" y="1930875"/>
            <a:ext cx="935124" cy="2064800"/>
          </a:xfrm>
          <a:prstGeom prst="rect">
            <a:avLst/>
          </a:prstGeom>
          <a:noFill/>
          <a:ln>
            <a:noFill/>
          </a:ln>
        </p:spPr>
      </p:pic>
      <p:pic>
        <p:nvPicPr>
          <p:cNvPr id="234" name="Google Shape;234;p29"/>
          <p:cNvPicPr preferRelativeResize="0"/>
          <p:nvPr/>
        </p:nvPicPr>
        <p:blipFill>
          <a:blip r:embed="rId10">
            <a:alphaModFix/>
          </a:blip>
          <a:stretch>
            <a:fillRect/>
          </a:stretch>
        </p:blipFill>
        <p:spPr>
          <a:xfrm>
            <a:off x="533300" y="3497650"/>
            <a:ext cx="811323" cy="640875"/>
          </a:xfrm>
          <a:prstGeom prst="rect">
            <a:avLst/>
          </a:prstGeom>
          <a:noFill/>
          <a:ln>
            <a:noFill/>
          </a:ln>
        </p:spPr>
      </p:pic>
      <p:pic>
        <p:nvPicPr>
          <p:cNvPr id="235" name="Google Shape;235;p29"/>
          <p:cNvPicPr preferRelativeResize="0"/>
          <p:nvPr/>
        </p:nvPicPr>
        <p:blipFill>
          <a:blip r:embed="rId11">
            <a:alphaModFix/>
          </a:blip>
          <a:stretch>
            <a:fillRect/>
          </a:stretch>
        </p:blipFill>
        <p:spPr>
          <a:xfrm>
            <a:off x="1745325" y="3491275"/>
            <a:ext cx="1033475" cy="653625"/>
          </a:xfrm>
          <a:prstGeom prst="rect">
            <a:avLst/>
          </a:prstGeom>
          <a:noFill/>
          <a:ln>
            <a:noFill/>
          </a:ln>
        </p:spPr>
      </p:pic>
      <p:pic>
        <p:nvPicPr>
          <p:cNvPr id="236" name="Google Shape;236;p29"/>
          <p:cNvPicPr preferRelativeResize="0"/>
          <p:nvPr/>
        </p:nvPicPr>
        <p:blipFill>
          <a:blip r:embed="rId12">
            <a:alphaModFix/>
          </a:blip>
          <a:stretch>
            <a:fillRect/>
          </a:stretch>
        </p:blipFill>
        <p:spPr>
          <a:xfrm>
            <a:off x="2826100" y="2911750"/>
            <a:ext cx="1382750" cy="2185399"/>
          </a:xfrm>
          <a:prstGeom prst="rect">
            <a:avLst/>
          </a:prstGeom>
          <a:noFill/>
          <a:ln>
            <a:noFill/>
          </a:ln>
        </p:spPr>
      </p:pic>
      <p:pic>
        <p:nvPicPr>
          <p:cNvPr id="237" name="Google Shape;237;p29"/>
          <p:cNvPicPr preferRelativeResize="0"/>
          <p:nvPr/>
        </p:nvPicPr>
        <p:blipFill>
          <a:blip r:embed="rId13">
            <a:alphaModFix/>
          </a:blip>
          <a:stretch>
            <a:fillRect/>
          </a:stretch>
        </p:blipFill>
        <p:spPr>
          <a:xfrm>
            <a:off x="533300" y="4284975"/>
            <a:ext cx="1175458" cy="812175"/>
          </a:xfrm>
          <a:prstGeom prst="rect">
            <a:avLst/>
          </a:prstGeom>
          <a:noFill/>
          <a:ln>
            <a:noFill/>
          </a:ln>
        </p:spPr>
      </p:pic>
      <p:pic>
        <p:nvPicPr>
          <p:cNvPr id="238" name="Google Shape;238;p29"/>
          <p:cNvPicPr preferRelativeResize="0"/>
          <p:nvPr/>
        </p:nvPicPr>
        <p:blipFill>
          <a:blip r:embed="rId14">
            <a:alphaModFix/>
          </a:blip>
          <a:stretch>
            <a:fillRect/>
          </a:stretch>
        </p:blipFill>
        <p:spPr>
          <a:xfrm>
            <a:off x="5439025" y="1938350"/>
            <a:ext cx="1375018" cy="1892375"/>
          </a:xfrm>
          <a:prstGeom prst="rect">
            <a:avLst/>
          </a:prstGeom>
          <a:noFill/>
          <a:ln>
            <a:noFill/>
          </a:ln>
        </p:spPr>
      </p:pic>
      <p:pic>
        <p:nvPicPr>
          <p:cNvPr id="239" name="Google Shape;239;p29"/>
          <p:cNvPicPr preferRelativeResize="0"/>
          <p:nvPr/>
        </p:nvPicPr>
        <p:blipFill>
          <a:blip r:embed="rId15">
            <a:alphaModFix/>
          </a:blip>
          <a:stretch>
            <a:fillRect/>
          </a:stretch>
        </p:blipFill>
        <p:spPr>
          <a:xfrm>
            <a:off x="1767275" y="4457275"/>
            <a:ext cx="1000299" cy="640875"/>
          </a:xfrm>
          <a:prstGeom prst="rect">
            <a:avLst/>
          </a:prstGeom>
          <a:noFill/>
          <a:ln>
            <a:noFill/>
          </a:ln>
        </p:spPr>
      </p:pic>
      <p:pic>
        <p:nvPicPr>
          <p:cNvPr id="240" name="Google Shape;240;p29"/>
          <p:cNvPicPr preferRelativeResize="0"/>
          <p:nvPr/>
        </p:nvPicPr>
        <p:blipFill>
          <a:blip r:embed="rId16">
            <a:alphaModFix/>
          </a:blip>
          <a:stretch>
            <a:fillRect/>
          </a:stretch>
        </p:blipFill>
        <p:spPr>
          <a:xfrm>
            <a:off x="4335775" y="4013625"/>
            <a:ext cx="1205575" cy="924050"/>
          </a:xfrm>
          <a:prstGeom prst="rect">
            <a:avLst/>
          </a:prstGeom>
          <a:noFill/>
          <a:ln>
            <a:noFill/>
          </a:ln>
        </p:spPr>
      </p:pic>
      <p:pic>
        <p:nvPicPr>
          <p:cNvPr id="241" name="Google Shape;241;p29"/>
          <p:cNvPicPr preferRelativeResize="0"/>
          <p:nvPr/>
        </p:nvPicPr>
        <p:blipFill>
          <a:blip r:embed="rId17">
            <a:alphaModFix/>
          </a:blip>
          <a:stretch>
            <a:fillRect/>
          </a:stretch>
        </p:blipFill>
        <p:spPr>
          <a:xfrm>
            <a:off x="5668275" y="4166587"/>
            <a:ext cx="1000300" cy="618115"/>
          </a:xfrm>
          <a:prstGeom prst="rect">
            <a:avLst/>
          </a:prstGeom>
          <a:noFill/>
          <a:ln>
            <a:noFill/>
          </a:ln>
        </p:spPr>
      </p:pic>
      <p:pic>
        <p:nvPicPr>
          <p:cNvPr id="242" name="Google Shape;242;p29"/>
          <p:cNvPicPr preferRelativeResize="0"/>
          <p:nvPr/>
        </p:nvPicPr>
        <p:blipFill>
          <a:blip r:embed="rId18">
            <a:alphaModFix/>
          </a:blip>
          <a:stretch>
            <a:fillRect/>
          </a:stretch>
        </p:blipFill>
        <p:spPr>
          <a:xfrm>
            <a:off x="6795500" y="4155200"/>
            <a:ext cx="1156814" cy="640875"/>
          </a:xfrm>
          <a:prstGeom prst="rect">
            <a:avLst/>
          </a:prstGeom>
          <a:noFill/>
          <a:ln>
            <a:noFill/>
          </a:ln>
        </p:spPr>
      </p:pic>
      <p:pic>
        <p:nvPicPr>
          <p:cNvPr id="243" name="Google Shape;243;p29"/>
          <p:cNvPicPr preferRelativeResize="0"/>
          <p:nvPr/>
        </p:nvPicPr>
        <p:blipFill rotWithShape="1">
          <a:blip r:embed="rId19">
            <a:alphaModFix/>
          </a:blip>
          <a:srcRect t="1910" r="-2155" b="-4065"/>
          <a:stretch/>
        </p:blipFill>
        <p:spPr>
          <a:xfrm>
            <a:off x="4048200" y="1953125"/>
            <a:ext cx="1284150" cy="999575"/>
          </a:xfrm>
          <a:prstGeom prst="rect">
            <a:avLst/>
          </a:prstGeom>
          <a:noFill/>
          <a:ln>
            <a:noFill/>
          </a:ln>
        </p:spPr>
      </p:pic>
      <p:pic>
        <p:nvPicPr>
          <p:cNvPr id="244" name="Google Shape;244;p29"/>
          <p:cNvPicPr preferRelativeResize="0"/>
          <p:nvPr/>
        </p:nvPicPr>
        <p:blipFill>
          <a:blip r:embed="rId20">
            <a:alphaModFix/>
          </a:blip>
          <a:stretch>
            <a:fillRect/>
          </a:stretch>
        </p:blipFill>
        <p:spPr>
          <a:xfrm>
            <a:off x="7962525" y="1136400"/>
            <a:ext cx="1077225" cy="17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Serialization</a:t>
            </a:r>
            <a:endParaRPr>
              <a:latin typeface="Formula1 Display Regular" panose="02000000000000000000" pitchFamily="50" charset="0"/>
            </a:endParaRPr>
          </a:p>
        </p:txBody>
      </p:sp>
      <p:pic>
        <p:nvPicPr>
          <p:cNvPr id="250" name="Google Shape;250;p30"/>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51" name="Google Shape;251;p30"/>
          <p:cNvPicPr preferRelativeResize="0"/>
          <p:nvPr/>
        </p:nvPicPr>
        <p:blipFill>
          <a:blip r:embed="rId4">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533400" y="838213"/>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Introduction</a:t>
            </a:r>
            <a:endParaRPr>
              <a:latin typeface="Formula1 Display Regular" panose="02000000000000000000" pitchFamily="50" charset="0"/>
            </a:endParaRPr>
          </a:p>
        </p:txBody>
      </p:sp>
      <p:pic>
        <p:nvPicPr>
          <p:cNvPr id="257" name="Google Shape;257;p31"/>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58" name="Google Shape;258;p31"/>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259" name="Google Shape;259;p31"/>
          <p:cNvSpPr txBox="1"/>
          <p:nvPr/>
        </p:nvSpPr>
        <p:spPr>
          <a:xfrm>
            <a:off x="533400" y="710675"/>
            <a:ext cx="30678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rgbClr val="888888"/>
                </a:solidFill>
                <a:latin typeface="Formula1 Display Regular" panose="02000000000000000000" pitchFamily="50" charset="0"/>
                <a:ea typeface="Century Gothic"/>
                <a:cs typeface="Century Gothic"/>
                <a:sym typeface="Century Gothic"/>
              </a:rPr>
              <a:t>Serialization</a:t>
            </a:r>
            <a:endParaRPr sz="1500">
              <a:solidFill>
                <a:srgbClr val="888888"/>
              </a:solidFill>
              <a:latin typeface="Formula1 Display Regular" panose="02000000000000000000" pitchFamily="50" charset="0"/>
              <a:ea typeface="Century Gothic"/>
              <a:cs typeface="Century Gothic"/>
              <a:sym typeface="Century Gothic"/>
            </a:endParaRPr>
          </a:p>
        </p:txBody>
      </p:sp>
      <p:sp>
        <p:nvSpPr>
          <p:cNvPr id="260" name="Google Shape;260;p31"/>
          <p:cNvSpPr txBox="1"/>
          <p:nvPr/>
        </p:nvSpPr>
        <p:spPr>
          <a:xfrm>
            <a:off x="533400" y="1520325"/>
            <a:ext cx="5676122" cy="30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chemeClr val="lt1"/>
                </a:solidFill>
                <a:latin typeface="Formula1 Display Regular" panose="02000000000000000000" pitchFamily="50" charset="0"/>
                <a:ea typeface="Century Gothic"/>
                <a:cs typeface="Century Gothic"/>
                <a:sym typeface="Century Gothic"/>
              </a:rPr>
              <a:t>Turtle files produced by the serialization process:</a:t>
            </a:r>
            <a:endParaRPr sz="1200">
              <a:solidFill>
                <a:schemeClr val="lt1"/>
              </a:solidFill>
              <a:latin typeface="Formula1 Display Regular" panose="02000000000000000000" pitchFamily="50" charset="0"/>
              <a:ea typeface="Century Gothic"/>
              <a:cs typeface="Century Gothic"/>
              <a:sym typeface="Century Gothic"/>
            </a:endParaRPr>
          </a:p>
        </p:txBody>
      </p:sp>
      <p:graphicFrame>
        <p:nvGraphicFramePr>
          <p:cNvPr id="261" name="Google Shape;261;p31"/>
          <p:cNvGraphicFramePr/>
          <p:nvPr>
            <p:extLst>
              <p:ext uri="{D42A27DB-BD31-4B8C-83A1-F6EECF244321}">
                <p14:modId xmlns:p14="http://schemas.microsoft.com/office/powerpoint/2010/main" val="383381093"/>
              </p:ext>
            </p:extLst>
          </p:nvPr>
        </p:nvGraphicFramePr>
        <p:xfrm>
          <a:off x="641200" y="1975450"/>
          <a:ext cx="6233750" cy="2812720"/>
        </p:xfrm>
        <a:graphic>
          <a:graphicData uri="http://schemas.openxmlformats.org/drawingml/2006/table">
            <a:tbl>
              <a:tblPr>
                <a:noFill/>
                <a:tableStyleId>{FA95AE29-DC47-46A4-B2E7-F9E46B886304}</a:tableStyleId>
              </a:tblPr>
              <a:tblGrid>
                <a:gridCol w="2751650">
                  <a:extLst>
                    <a:ext uri="{9D8B030D-6E8A-4147-A177-3AD203B41FA5}">
                      <a16:colId xmlns:a16="http://schemas.microsoft.com/office/drawing/2014/main" val="20000"/>
                    </a:ext>
                  </a:extLst>
                </a:gridCol>
                <a:gridCol w="3482100">
                  <a:extLst>
                    <a:ext uri="{9D8B030D-6E8A-4147-A177-3AD203B41FA5}">
                      <a16:colId xmlns:a16="http://schemas.microsoft.com/office/drawing/2014/main" val="20001"/>
                    </a:ext>
                  </a:extLst>
                </a:gridCol>
              </a:tblGrid>
              <a:tr h="212700">
                <a:tc>
                  <a:txBody>
                    <a:bodyPr/>
                    <a:lstStyle/>
                    <a:p>
                      <a:pPr marL="0" lvl="0" indent="0" algn="l" rtl="0">
                        <a:spcBef>
                          <a:spcPts val="0"/>
                        </a:spcBef>
                        <a:spcAft>
                          <a:spcPts val="0"/>
                        </a:spcAft>
                        <a:buNone/>
                      </a:pPr>
                      <a:r>
                        <a:rPr lang="it" sz="900">
                          <a:latin typeface="Formula1 Display Regular" panose="02000000000000000000" pitchFamily="50" charset="0"/>
                        </a:rPr>
                        <a:t>circuits.ttl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circuits.csv, countries.csv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0"/>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constructors.ttl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constructors.csv, nationalities.csv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1"/>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drivers.ttl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drivers.csv, </a:t>
                      </a:r>
                      <a:r>
                        <a:rPr lang="it" sz="900">
                          <a:solidFill>
                            <a:schemeClr val="lt1"/>
                          </a:solidFill>
                          <a:latin typeface="Formula1 Display Regular" panose="02000000000000000000" pitchFamily="50" charset="0"/>
                        </a:rPr>
                        <a:t>nationalities.csv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2"/>
                  </a:ext>
                </a:extLst>
              </a:tr>
              <a:tr h="233650">
                <a:tc>
                  <a:txBody>
                    <a:bodyPr/>
                    <a:lstStyle/>
                    <a:p>
                      <a:pPr marL="0" lvl="0" indent="0" algn="l" rtl="0">
                        <a:spcBef>
                          <a:spcPts val="0"/>
                        </a:spcBef>
                        <a:spcAft>
                          <a:spcPts val="0"/>
                        </a:spcAft>
                        <a:buNone/>
                      </a:pPr>
                      <a:r>
                        <a:rPr lang="it" sz="900">
                          <a:latin typeface="Formula1 Display Regular" panose="02000000000000000000" pitchFamily="50" charset="0"/>
                        </a:rPr>
                        <a:t>laps1.ttl and laps2.ttl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lap_times.csv, results.csv, constructor_results.csv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3"/>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qualifying.ttl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qualifying.csv, races.csv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4"/>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race.ttl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races.csv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5"/>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race_partecipation.ttl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Clr>
                          <a:schemeClr val="lt1"/>
                        </a:buClr>
                        <a:buSzPts val="1100"/>
                        <a:buFont typeface="Arial"/>
                        <a:buNone/>
                      </a:pPr>
                      <a:r>
                        <a:rPr lang="it" sz="900">
                          <a:solidFill>
                            <a:schemeClr val="lt1"/>
                          </a:solidFill>
                          <a:latin typeface="Formula1 Display Regular" panose="02000000000000000000" pitchFamily="50" charset="0"/>
                        </a:rPr>
                        <a:t>results.csv, constructor_results.csv, lap_times.csv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6"/>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ratings.ttl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ratings.csv, drivers.csv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7"/>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sprint.ttl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Clr>
                          <a:schemeClr val="lt1"/>
                        </a:buClr>
                        <a:buSzPts val="1100"/>
                        <a:buFont typeface="Arial"/>
                        <a:buNone/>
                      </a:pPr>
                      <a:r>
                        <a:rPr lang="it" sz="900">
                          <a:solidFill>
                            <a:schemeClr val="lt1"/>
                          </a:solidFill>
                          <a:latin typeface="Formula1 Display Regular" panose="02000000000000000000" pitchFamily="50" charset="0"/>
                        </a:rPr>
                        <a:t>sprint_results.csv, races.csv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8"/>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standings.ttl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driver_standings.csv, constructor_standings.csv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09"/>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status_season.ttl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None/>
                      </a:pPr>
                      <a:r>
                        <a:rPr lang="it" sz="900">
                          <a:latin typeface="Formula1 Display Regular" panose="02000000000000000000" pitchFamily="50" charset="0"/>
                        </a:rPr>
                        <a:t>status.csv, seasons.csv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10"/>
                  </a:ext>
                </a:extLst>
              </a:tr>
              <a:tr h="224450">
                <a:tc>
                  <a:txBody>
                    <a:bodyPr/>
                    <a:lstStyle/>
                    <a:p>
                      <a:pPr marL="0" lvl="0" indent="0" algn="l" rtl="0">
                        <a:spcBef>
                          <a:spcPts val="0"/>
                        </a:spcBef>
                        <a:spcAft>
                          <a:spcPts val="0"/>
                        </a:spcAft>
                        <a:buNone/>
                      </a:pPr>
                      <a:r>
                        <a:rPr lang="it" sz="900">
                          <a:latin typeface="Formula1 Display Regular" panose="02000000000000000000" pitchFamily="50" charset="0"/>
                        </a:rPr>
                        <a:t>stops.ttl</a:t>
                      </a:r>
                      <a:endParaRPr sz="900">
                        <a:latin typeface="Formula1 Display Regular" panose="02000000000000000000" pitchFamily="50" charset="0"/>
                      </a:endParaRPr>
                    </a:p>
                  </a:txBody>
                  <a:tcPr marL="144000" marR="36000" marT="36000" marB="36000"/>
                </a:tc>
                <a:tc>
                  <a:txBody>
                    <a:bodyPr/>
                    <a:lstStyle/>
                    <a:p>
                      <a:pPr marL="0" lvl="0" indent="0" algn="l" rtl="0">
                        <a:spcBef>
                          <a:spcPts val="0"/>
                        </a:spcBef>
                        <a:spcAft>
                          <a:spcPts val="0"/>
                        </a:spcAft>
                        <a:buClr>
                          <a:schemeClr val="lt1"/>
                        </a:buClr>
                        <a:buSzPts val="1100"/>
                        <a:buFont typeface="Arial"/>
                        <a:buNone/>
                      </a:pPr>
                      <a:r>
                        <a:rPr lang="it" sz="900">
                          <a:solidFill>
                            <a:schemeClr val="lt1"/>
                          </a:solidFill>
                          <a:latin typeface="Formula1 Display Regular" panose="02000000000000000000" pitchFamily="50" charset="0"/>
                        </a:rPr>
                        <a:t>pit_stops.csv, results.csv, constructor_results.csv, lap_times.csv</a:t>
                      </a:r>
                      <a:endParaRPr sz="900">
                        <a:latin typeface="Formula1 Display Regular" panose="02000000000000000000" pitchFamily="50" charset="0"/>
                      </a:endParaRPr>
                    </a:p>
                  </a:txBody>
                  <a:tcPr marL="144000" marR="36000" marT="36000" marB="36000"/>
                </a:tc>
                <a:extLst>
                  <a:ext uri="{0D108BD9-81ED-4DB2-BD59-A6C34878D82A}">
                    <a16:rowId xmlns:a16="http://schemas.microsoft.com/office/drawing/2014/main" val="1001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533400" y="838213"/>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Matching columns</a:t>
            </a:r>
            <a:endParaRPr>
              <a:latin typeface="Formula1 Display Regular" panose="02000000000000000000" pitchFamily="50" charset="0"/>
            </a:endParaRPr>
          </a:p>
        </p:txBody>
      </p:sp>
      <p:pic>
        <p:nvPicPr>
          <p:cNvPr id="267" name="Google Shape;267;p32"/>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68" name="Google Shape;268;p32"/>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269" name="Google Shape;269;p32"/>
          <p:cNvSpPr txBox="1"/>
          <p:nvPr/>
        </p:nvSpPr>
        <p:spPr>
          <a:xfrm>
            <a:off x="533400" y="710675"/>
            <a:ext cx="30678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rgbClr val="888888"/>
                </a:solidFill>
                <a:latin typeface="Formula1 Display Regular" panose="02000000000000000000" pitchFamily="50" charset="0"/>
                <a:ea typeface="Century Gothic"/>
                <a:cs typeface="Century Gothic"/>
                <a:sym typeface="Century Gothic"/>
              </a:rPr>
              <a:t>Serialization</a:t>
            </a:r>
            <a:endParaRPr sz="1500">
              <a:solidFill>
                <a:srgbClr val="888888"/>
              </a:solidFill>
              <a:latin typeface="Formula1 Display Regular" panose="02000000000000000000" pitchFamily="50" charset="0"/>
              <a:ea typeface="Century Gothic"/>
              <a:cs typeface="Century Gothic"/>
              <a:sym typeface="Century Gothic"/>
            </a:endParaRPr>
          </a:p>
        </p:txBody>
      </p:sp>
      <p:sp>
        <p:nvSpPr>
          <p:cNvPr id="270" name="Google Shape;270;p32"/>
          <p:cNvSpPr txBox="1"/>
          <p:nvPr/>
        </p:nvSpPr>
        <p:spPr>
          <a:xfrm>
            <a:off x="695325" y="1650075"/>
            <a:ext cx="5863500" cy="2309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1"/>
              </a:buClr>
              <a:buSzPts val="2000"/>
              <a:buFont typeface="Century Gothic"/>
              <a:buAutoNum type="arabicPeriod"/>
            </a:pPr>
            <a:r>
              <a:rPr lang="it" sz="2000">
                <a:solidFill>
                  <a:schemeClr val="accent1"/>
                </a:solidFill>
                <a:latin typeface="Formula1 Display Regular" panose="02000000000000000000" pitchFamily="50" charset="0"/>
                <a:ea typeface="Century Gothic"/>
                <a:cs typeface="Century Gothic"/>
                <a:sym typeface="Century Gothic"/>
              </a:rPr>
              <a:t>Left Join</a:t>
            </a:r>
            <a:endParaRPr sz="2000">
              <a:solidFill>
                <a:schemeClr val="accent1"/>
              </a:solidFill>
              <a:latin typeface="Formula1 Display Regular" panose="02000000000000000000" pitchFamily="50" charset="0"/>
              <a:ea typeface="Century Gothic"/>
              <a:cs typeface="Century Gothic"/>
              <a:sym typeface="Century Gothic"/>
            </a:endParaRPr>
          </a:p>
          <a:p>
            <a:pPr marL="457200" lvl="0" indent="0" algn="l" rtl="0">
              <a:spcBef>
                <a:spcPts val="0"/>
              </a:spcBef>
              <a:spcAft>
                <a:spcPts val="0"/>
              </a:spcAft>
              <a:buNone/>
            </a:pPr>
            <a:r>
              <a:rPr lang="it" sz="1500">
                <a:solidFill>
                  <a:schemeClr val="lt1"/>
                </a:solidFill>
                <a:latin typeface="Formula1 Display Regular" panose="02000000000000000000" pitchFamily="50" charset="0"/>
                <a:ea typeface="Century Gothic"/>
                <a:cs typeface="Century Gothic"/>
                <a:sym typeface="Century Gothic"/>
              </a:rPr>
              <a:t>We joined </a:t>
            </a:r>
            <a:r>
              <a:rPr lang="it" sz="1500" i="1">
                <a:solidFill>
                  <a:srgbClr val="888888"/>
                </a:solidFill>
                <a:latin typeface="Formula1 Display Regular" panose="02000000000000000000" pitchFamily="50" charset="0"/>
                <a:ea typeface="Century Gothic"/>
                <a:cs typeface="Century Gothic"/>
                <a:sym typeface="Century Gothic"/>
              </a:rPr>
              <a:t>results.csv</a:t>
            </a:r>
            <a:r>
              <a:rPr lang="it" sz="1500">
                <a:solidFill>
                  <a:schemeClr val="lt1"/>
                </a:solidFill>
                <a:latin typeface="Formula1 Display Regular" panose="02000000000000000000" pitchFamily="50" charset="0"/>
                <a:ea typeface="Century Gothic"/>
                <a:cs typeface="Century Gothic"/>
                <a:sym typeface="Century Gothic"/>
              </a:rPr>
              <a:t> and </a:t>
            </a:r>
            <a:r>
              <a:rPr lang="it" sz="1500" i="1">
                <a:solidFill>
                  <a:srgbClr val="888888"/>
                </a:solidFill>
                <a:latin typeface="Formula1 Display Regular" panose="02000000000000000000" pitchFamily="50" charset="0"/>
                <a:ea typeface="Century Gothic"/>
                <a:cs typeface="Century Gothic"/>
                <a:sym typeface="Century Gothic"/>
              </a:rPr>
              <a:t>constructor_results.csv</a:t>
            </a:r>
            <a:r>
              <a:rPr lang="it" sz="1500">
                <a:solidFill>
                  <a:schemeClr val="lt1"/>
                </a:solidFill>
                <a:latin typeface="Formula1 Display Regular" panose="02000000000000000000" pitchFamily="50" charset="0"/>
                <a:ea typeface="Century Gothic"/>
                <a:cs typeface="Century Gothic"/>
                <a:sym typeface="Century Gothic"/>
              </a:rPr>
              <a:t> in a single pandas dataframe. Then all the results of constructors (points) are matched with the driver result before managing the data frame.</a:t>
            </a:r>
            <a:endParaRPr sz="1500">
              <a:solidFill>
                <a:schemeClr val="lt1"/>
              </a:solidFill>
              <a:latin typeface="Formula1 Display Regular" panose="02000000000000000000" pitchFamily="50" charset="0"/>
              <a:ea typeface="Century Gothic"/>
              <a:cs typeface="Century Gothic"/>
              <a:sym typeface="Century Gothic"/>
            </a:endParaRPr>
          </a:p>
          <a:p>
            <a:pPr marL="457200" lvl="0" indent="-355600" algn="l" rtl="0">
              <a:spcBef>
                <a:spcPts val="0"/>
              </a:spcBef>
              <a:spcAft>
                <a:spcPts val="0"/>
              </a:spcAft>
              <a:buClr>
                <a:schemeClr val="accent1"/>
              </a:buClr>
              <a:buSzPts val="2000"/>
              <a:buFont typeface="Century Gothic"/>
              <a:buAutoNum type="arabicPeriod"/>
            </a:pPr>
            <a:r>
              <a:rPr lang="it" sz="2000">
                <a:solidFill>
                  <a:schemeClr val="accent1"/>
                </a:solidFill>
                <a:latin typeface="Formula1 Display Regular" panose="02000000000000000000" pitchFamily="50" charset="0"/>
                <a:ea typeface="Century Gothic"/>
                <a:cs typeface="Century Gothic"/>
                <a:sym typeface="Century Gothic"/>
              </a:rPr>
              <a:t>Search</a:t>
            </a:r>
            <a:endParaRPr sz="2000">
              <a:solidFill>
                <a:schemeClr val="accent1"/>
              </a:solidFill>
              <a:latin typeface="Formula1 Display Regular" panose="02000000000000000000" pitchFamily="50" charset="0"/>
              <a:ea typeface="Century Gothic"/>
              <a:cs typeface="Century Gothic"/>
              <a:sym typeface="Century Gothic"/>
            </a:endParaRPr>
          </a:p>
          <a:p>
            <a:pPr marL="457200" lvl="0" indent="0" algn="l" rtl="0">
              <a:spcBef>
                <a:spcPts val="0"/>
              </a:spcBef>
              <a:spcAft>
                <a:spcPts val="0"/>
              </a:spcAft>
              <a:buNone/>
            </a:pPr>
            <a:r>
              <a:rPr lang="it" sz="1500">
                <a:solidFill>
                  <a:schemeClr val="lt1"/>
                </a:solidFill>
                <a:latin typeface="Formula1 Display Regular" panose="02000000000000000000" pitchFamily="50" charset="0"/>
                <a:ea typeface="Century Gothic"/>
                <a:cs typeface="Century Gothic"/>
                <a:sym typeface="Century Gothic"/>
              </a:rPr>
              <a:t>We searched the row in the original table by matching some constraints.</a:t>
            </a:r>
            <a:endParaRPr sz="1500">
              <a:solidFill>
                <a:schemeClr val="lt1"/>
              </a:solidFill>
              <a:latin typeface="Formula1 Display Regular" panose="02000000000000000000" pitchFamily="50" charset="0"/>
              <a:ea typeface="Century Gothic"/>
              <a:cs typeface="Century Gothic"/>
              <a:sym typeface="Century Gothic"/>
            </a:endParaRPr>
          </a:p>
          <a:p>
            <a:pPr marL="457200" lvl="0" indent="0" algn="l" rtl="0">
              <a:spcBef>
                <a:spcPts val="0"/>
              </a:spcBef>
              <a:spcAft>
                <a:spcPts val="0"/>
              </a:spcAft>
              <a:buNone/>
            </a:pPr>
            <a:endParaRPr sz="1500">
              <a:solidFill>
                <a:srgbClr val="BFBFBF"/>
              </a:solidFill>
              <a:latin typeface="Formula1 Display Regular" panose="02000000000000000000" pitchFamily="50" charset="0"/>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533399" y="838213"/>
            <a:ext cx="7005735" cy="795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it">
                <a:latin typeface="Formula1 Display Regular" panose="02000000000000000000" pitchFamily="50" charset="0"/>
              </a:rPr>
              <a:t>Nationality to country mapping</a:t>
            </a:r>
            <a:endParaRPr>
              <a:latin typeface="Formula1 Display Regular" panose="02000000000000000000" pitchFamily="50" charset="0"/>
            </a:endParaRPr>
          </a:p>
        </p:txBody>
      </p:sp>
      <p:pic>
        <p:nvPicPr>
          <p:cNvPr id="276" name="Google Shape;276;p33"/>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77" name="Google Shape;277;p33"/>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278" name="Google Shape;278;p33"/>
          <p:cNvSpPr txBox="1"/>
          <p:nvPr/>
        </p:nvSpPr>
        <p:spPr>
          <a:xfrm>
            <a:off x="533400" y="710675"/>
            <a:ext cx="30678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rgbClr val="888888"/>
                </a:solidFill>
                <a:latin typeface="Formula1 Display Regular" panose="02000000000000000000" pitchFamily="50" charset="0"/>
                <a:ea typeface="Century Gothic"/>
                <a:cs typeface="Century Gothic"/>
                <a:sym typeface="Century Gothic"/>
              </a:rPr>
              <a:t>Serialization</a:t>
            </a:r>
            <a:endParaRPr sz="1500">
              <a:solidFill>
                <a:srgbClr val="888888"/>
              </a:solidFill>
              <a:latin typeface="Formula1 Display Regular" panose="02000000000000000000" pitchFamily="50" charset="0"/>
              <a:ea typeface="Century Gothic"/>
              <a:cs typeface="Century Gothic"/>
              <a:sym typeface="Century Gothic"/>
            </a:endParaRPr>
          </a:p>
        </p:txBody>
      </p:sp>
      <p:sp>
        <p:nvSpPr>
          <p:cNvPr id="279" name="Google Shape;279;p33"/>
          <p:cNvSpPr txBox="1"/>
          <p:nvPr/>
        </p:nvSpPr>
        <p:spPr>
          <a:xfrm>
            <a:off x="695325" y="1650075"/>
            <a:ext cx="6568558"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rgbClr val="BFBFBF"/>
                </a:solidFill>
                <a:latin typeface="Formula1 Display Regular" panose="02000000000000000000" pitchFamily="50" charset="0"/>
                <a:ea typeface="Century Gothic"/>
                <a:cs typeface="Century Gothic"/>
                <a:sym typeface="Century Gothic"/>
              </a:rPr>
              <a:t>We used this approach in drivers.ttl and constructors.ttl to maintain a single class country taken by an external source.</a:t>
            </a: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r>
              <a:rPr lang="it" sz="1500">
                <a:solidFill>
                  <a:srgbClr val="BFBFBF"/>
                </a:solidFill>
                <a:latin typeface="Formula1 Display Regular" panose="02000000000000000000" pitchFamily="50" charset="0"/>
                <a:ea typeface="Century Gothic"/>
                <a:cs typeface="Century Gothic"/>
                <a:sym typeface="Century Gothic"/>
              </a:rPr>
              <a:t>In this way, we avoided creating an additional nationality class. </a:t>
            </a: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r>
              <a:rPr lang="it" sz="1500">
                <a:solidFill>
                  <a:srgbClr val="BFBFBF"/>
                </a:solidFill>
                <a:latin typeface="Formula1 Display Regular" panose="02000000000000000000" pitchFamily="50" charset="0"/>
                <a:ea typeface="Century Gothic"/>
                <a:cs typeface="Century Gothic"/>
                <a:sym typeface="Century Gothic"/>
              </a:rPr>
              <a:t>Thus, it was not necessary to link each individual in the nationality class to the country class via an object property. </a:t>
            </a: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endParaRPr sz="1500">
              <a:solidFill>
                <a:srgbClr val="BFBFBF"/>
              </a:solidFill>
              <a:latin typeface="Formula1 Display Regular" panose="02000000000000000000" pitchFamily="50" charset="0"/>
              <a:ea typeface="Century Gothic"/>
              <a:cs typeface="Century Gothic"/>
              <a:sym typeface="Century Gothic"/>
            </a:endParaRPr>
          </a:p>
          <a:p>
            <a:pPr marL="0" lvl="0" indent="0" algn="l" rtl="0">
              <a:spcBef>
                <a:spcPts val="0"/>
              </a:spcBef>
              <a:spcAft>
                <a:spcPts val="0"/>
              </a:spcAft>
              <a:buNone/>
            </a:pPr>
            <a:r>
              <a:rPr lang="it" sz="1500">
                <a:solidFill>
                  <a:srgbClr val="BFBFBF"/>
                </a:solidFill>
                <a:latin typeface="Formula1 Display Regular" panose="02000000000000000000" pitchFamily="50" charset="0"/>
                <a:ea typeface="Century Gothic"/>
                <a:cs typeface="Century Gothic"/>
                <a:sym typeface="Century Gothic"/>
              </a:rPr>
              <a:t>The mapping was done directly in the serialization step.</a:t>
            </a:r>
            <a:endParaRPr sz="1500">
              <a:solidFill>
                <a:srgbClr val="BFBFBF"/>
              </a:solidFill>
              <a:latin typeface="Formula1 Display Regular" panose="02000000000000000000" pitchFamily="50" charset="0"/>
              <a:ea typeface="Century Gothic"/>
              <a:cs typeface="Century Gothic"/>
              <a:sym typeface="Century Gothic"/>
            </a:endParaRPr>
          </a:p>
          <a:p>
            <a:pPr marL="457200" lvl="0" indent="0" algn="l" rtl="0">
              <a:spcBef>
                <a:spcPts val="0"/>
              </a:spcBef>
              <a:spcAft>
                <a:spcPts val="0"/>
              </a:spcAft>
              <a:buNone/>
            </a:pPr>
            <a:endParaRPr sz="1500">
              <a:solidFill>
                <a:srgbClr val="BFBFBF"/>
              </a:solidFill>
              <a:latin typeface="Formula1 Display Regular" panose="02000000000000000000" pitchFamily="50" charset="0"/>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5"/>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Queries</a:t>
            </a:r>
            <a:endParaRPr>
              <a:latin typeface="Formula1 Display Regular" panose="02000000000000000000" pitchFamily="50" charset="0"/>
            </a:endParaRPr>
          </a:p>
        </p:txBody>
      </p:sp>
      <p:pic>
        <p:nvPicPr>
          <p:cNvPr id="294" name="Google Shape;294;p35"/>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95" name="Google Shape;295;p35"/>
          <p:cNvPicPr preferRelativeResize="0"/>
          <p:nvPr/>
        </p:nvPicPr>
        <p:blipFill>
          <a:blip r:embed="rId4">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529600" y="941325"/>
            <a:ext cx="3538500" cy="362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Final 2022 season driver's classification</a:t>
            </a:r>
            <a:endParaRPr sz="1400"/>
          </a:p>
        </p:txBody>
      </p:sp>
      <p:pic>
        <p:nvPicPr>
          <p:cNvPr id="301" name="Google Shape;301;p36"/>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02" name="Google Shape;302;p36"/>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03" name="Google Shape;303;p36"/>
          <p:cNvSpPr txBox="1"/>
          <p:nvPr/>
        </p:nvSpPr>
        <p:spPr>
          <a:xfrm>
            <a:off x="529600" y="1254225"/>
            <a:ext cx="261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PREFIX : &lt;https://www.dei.unipd.it/db2/groupProject/FASTianF1#&gt;</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PREFIX xsd: &lt;http://www.w3.org/2001/XMLSchema#&gt;</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SELECT ?name (MAX(?totPoints) AS ?finalPoints) WHERE {</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?season :hasYear "2022"^^xsd:integer;</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a :Season.</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?race :inSeason ?season;</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a :Race.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?drivStanding a :DriverStanding;</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:hasTotalPoints ?totPoints;</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:hasDriver ?driver;</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:hasRace ?race.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?driver a :Driver;</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:hasForename ?fname;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:hasSurname ?sname.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    BIND(CONCAT(?fname, " ", ?sname) AS ?name).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GROUP BY (?name)</a:t>
            </a:r>
            <a:endParaRPr sz="500">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latin typeface="Courier New"/>
                <a:ea typeface="Courier New"/>
                <a:cs typeface="Courier New"/>
                <a:sym typeface="Courier New"/>
              </a:rPr>
              <a:t>ORDER BY DESC (?finalPoints)</a:t>
            </a:r>
            <a:endParaRPr sz="500">
              <a:latin typeface="Courier New"/>
              <a:ea typeface="Courier New"/>
              <a:cs typeface="Courier New"/>
              <a:sym typeface="Courier New"/>
            </a:endParaRPr>
          </a:p>
          <a:p>
            <a:pPr marL="0" lvl="0" indent="0" algn="l" rtl="0">
              <a:spcBef>
                <a:spcPts val="0"/>
              </a:spcBef>
              <a:spcAft>
                <a:spcPts val="0"/>
              </a:spcAft>
              <a:buNone/>
            </a:pPr>
            <a:endParaRPr sz="500">
              <a:latin typeface="Courier New"/>
              <a:ea typeface="Courier New"/>
              <a:cs typeface="Courier New"/>
              <a:sym typeface="Courier New"/>
            </a:endParaRPr>
          </a:p>
        </p:txBody>
      </p:sp>
      <p:sp>
        <p:nvSpPr>
          <p:cNvPr id="304" name="Google Shape;304;p36"/>
          <p:cNvSpPr txBox="1"/>
          <p:nvPr/>
        </p:nvSpPr>
        <p:spPr>
          <a:xfrm>
            <a:off x="4449150" y="1292325"/>
            <a:ext cx="2583300" cy="14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SELECT ?name (MAX(?totPoints) AS ?finalPoints)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?season :hasYear "2022"^^xsd:integer;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?race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?consStanding a :ConstructorStanding;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:hasTotalPoints ?totPoints;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?constructor :hasName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ORDER BY DESC (?finalPoints)</a:t>
            </a:r>
            <a:endParaRPr sz="500">
              <a:solidFill>
                <a:schemeClr val="lt1"/>
              </a:solidFill>
              <a:latin typeface="Courier New"/>
              <a:ea typeface="Courier New"/>
              <a:cs typeface="Courier New"/>
              <a:sym typeface="Courier New"/>
            </a:endParaRPr>
          </a:p>
        </p:txBody>
      </p:sp>
      <p:sp>
        <p:nvSpPr>
          <p:cNvPr id="305" name="Google Shape;305;p36"/>
          <p:cNvSpPr txBox="1"/>
          <p:nvPr/>
        </p:nvSpPr>
        <p:spPr>
          <a:xfrm>
            <a:off x="4449150" y="941325"/>
            <a:ext cx="40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Final 2022 season constructor's classification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529600" y="941325"/>
            <a:ext cx="3538500" cy="362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Final 2022 season driver's classification</a:t>
            </a:r>
            <a:endParaRPr sz="1400"/>
          </a:p>
        </p:txBody>
      </p:sp>
      <p:pic>
        <p:nvPicPr>
          <p:cNvPr id="311" name="Google Shape;311;p37"/>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12" name="Google Shape;312;p37"/>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13" name="Google Shape;313;p37"/>
          <p:cNvSpPr txBox="1"/>
          <p:nvPr/>
        </p:nvSpPr>
        <p:spPr>
          <a:xfrm>
            <a:off x="529600" y="1254225"/>
            <a:ext cx="261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500">
                <a:latin typeface="Courier New"/>
                <a:ea typeface="Courier New"/>
                <a:cs typeface="Courier New"/>
                <a:sym typeface="Courier New"/>
              </a:rPr>
              <a:t>PREFIX : &lt;https://www.dei.unipd.it/db2/groupProject/FASTianF1#&gt;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PREFIX xsd: &lt;http://www.w3.org/2001/XMLSchema#&gt;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SELECT ?name (MAX(?totPoints) AS ?finalPoints) WHERE {</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?season :hasYear "2022"^^xsd:integer;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a :Season.</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?race :inSeason ?season;</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a :Race.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?drivStanding a :DriverStanding;</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:hasTotalPoints ?totPoints;</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:hasDriver ?driver;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:hasRace ?race.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?driver a :Driver;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:hasForename ?fname;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:hasSurname ?sname.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BIND(CONCAT(?fname, " ", ?sname) AS ?name).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GROUP BY (?name)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ORDER BY DESC (?finalPoints)</a:t>
            </a:r>
            <a:endParaRPr sz="500">
              <a:latin typeface="Courier New"/>
              <a:ea typeface="Courier New"/>
              <a:cs typeface="Courier New"/>
              <a:sym typeface="Courier New"/>
            </a:endParaRPr>
          </a:p>
          <a:p>
            <a:pPr marL="0" lvl="0" indent="0" algn="l" rtl="0">
              <a:spcBef>
                <a:spcPts val="0"/>
              </a:spcBef>
              <a:spcAft>
                <a:spcPts val="0"/>
              </a:spcAft>
              <a:buNone/>
            </a:pPr>
            <a:endParaRPr sz="500">
              <a:latin typeface="Courier New"/>
              <a:ea typeface="Courier New"/>
              <a:cs typeface="Courier New"/>
              <a:sym typeface="Courier New"/>
            </a:endParaRPr>
          </a:p>
        </p:txBody>
      </p:sp>
      <p:pic>
        <p:nvPicPr>
          <p:cNvPr id="314" name="Google Shape;314;p37"/>
          <p:cNvPicPr preferRelativeResize="0"/>
          <p:nvPr/>
        </p:nvPicPr>
        <p:blipFill>
          <a:blip r:embed="rId5">
            <a:alphaModFix/>
          </a:blip>
          <a:stretch>
            <a:fillRect/>
          </a:stretch>
        </p:blipFill>
        <p:spPr>
          <a:xfrm>
            <a:off x="529600" y="2865350"/>
            <a:ext cx="3321672" cy="1939299"/>
          </a:xfrm>
          <a:prstGeom prst="rect">
            <a:avLst/>
          </a:prstGeom>
          <a:noFill/>
          <a:ln>
            <a:noFill/>
          </a:ln>
        </p:spPr>
      </p:pic>
      <p:sp>
        <p:nvSpPr>
          <p:cNvPr id="315" name="Google Shape;315;p37"/>
          <p:cNvSpPr txBox="1"/>
          <p:nvPr/>
        </p:nvSpPr>
        <p:spPr>
          <a:xfrm>
            <a:off x="4449150" y="1292325"/>
            <a:ext cx="2583300" cy="14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(MAX(?totPoints) AS ?finalPoints)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"2022"^^xsd:integer;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?consStanding a :ConstructorStanding;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:hasTotalPoints ?totPoints;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:hasName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(?finalPoints)</a:t>
            </a:r>
            <a:endParaRPr sz="500">
              <a:solidFill>
                <a:schemeClr val="lt1"/>
              </a:solidFill>
              <a:latin typeface="Courier New"/>
              <a:ea typeface="Courier New"/>
              <a:cs typeface="Courier New"/>
              <a:sym typeface="Courier New"/>
            </a:endParaRPr>
          </a:p>
        </p:txBody>
      </p:sp>
      <p:sp>
        <p:nvSpPr>
          <p:cNvPr id="316" name="Google Shape;316;p37"/>
          <p:cNvSpPr txBox="1"/>
          <p:nvPr/>
        </p:nvSpPr>
        <p:spPr>
          <a:xfrm>
            <a:off x="4449150" y="941325"/>
            <a:ext cx="40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Final 2022 season constructor's classification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529600" y="941325"/>
            <a:ext cx="3538500" cy="362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Final 2022 season driver's classification</a:t>
            </a:r>
            <a:endParaRPr sz="1400"/>
          </a:p>
        </p:txBody>
      </p:sp>
      <p:pic>
        <p:nvPicPr>
          <p:cNvPr id="322" name="Google Shape;322;p38"/>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23" name="Google Shape;323;p38"/>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24" name="Google Shape;324;p38"/>
          <p:cNvSpPr txBox="1"/>
          <p:nvPr/>
        </p:nvSpPr>
        <p:spPr>
          <a:xfrm>
            <a:off x="529600" y="1254225"/>
            <a:ext cx="261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500">
                <a:latin typeface="Courier New"/>
                <a:ea typeface="Courier New"/>
                <a:cs typeface="Courier New"/>
                <a:sym typeface="Courier New"/>
              </a:rPr>
              <a:t>PREFIX : &lt;https://www.dei.unipd.it/db2/groupProject/FASTianF1#&gt;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PREFIX xsd: &lt;http://www.w3.org/2001/XMLSchema#&gt;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SELECT ?name (MAX(?totPoints) AS ?finalPoints) WHERE {</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?season :hasYear "2022"^^xsd:integer;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a :Season.</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?race :inSeason ?season;</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a :Race.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?drivStanding a :DriverStanding;</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:hasTotalPoints ?totPoints;</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:hasDriver ?driver;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:hasRace ?race.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?driver a :Driver;</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:hasForename ?fname;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:hasSurname ?sname.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    BIND(CONCAT(?fname, " ", ?sname) AS ?name).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GROUP BY (?name)</a:t>
            </a:r>
            <a:endParaRPr sz="500">
              <a:latin typeface="Courier New"/>
              <a:ea typeface="Courier New"/>
              <a:cs typeface="Courier New"/>
              <a:sym typeface="Courier New"/>
            </a:endParaRPr>
          </a:p>
          <a:p>
            <a:pPr marL="0" lvl="0" indent="0" algn="l" rtl="0">
              <a:spcBef>
                <a:spcPts val="0"/>
              </a:spcBef>
              <a:spcAft>
                <a:spcPts val="0"/>
              </a:spcAft>
              <a:buNone/>
            </a:pPr>
            <a:r>
              <a:rPr lang="it" sz="500">
                <a:latin typeface="Courier New"/>
                <a:ea typeface="Courier New"/>
                <a:cs typeface="Courier New"/>
                <a:sym typeface="Courier New"/>
              </a:rPr>
              <a:t>ORDER BY DESC (?finalPoints)</a:t>
            </a:r>
            <a:endParaRPr sz="500">
              <a:latin typeface="Courier New"/>
              <a:ea typeface="Courier New"/>
              <a:cs typeface="Courier New"/>
              <a:sym typeface="Courier New"/>
            </a:endParaRPr>
          </a:p>
          <a:p>
            <a:pPr marL="0" lvl="0" indent="0" algn="l" rtl="0">
              <a:spcBef>
                <a:spcPts val="0"/>
              </a:spcBef>
              <a:spcAft>
                <a:spcPts val="0"/>
              </a:spcAft>
              <a:buNone/>
            </a:pPr>
            <a:endParaRPr sz="500">
              <a:latin typeface="Courier New"/>
              <a:ea typeface="Courier New"/>
              <a:cs typeface="Courier New"/>
              <a:sym typeface="Courier New"/>
            </a:endParaRPr>
          </a:p>
        </p:txBody>
      </p:sp>
      <p:pic>
        <p:nvPicPr>
          <p:cNvPr id="325" name="Google Shape;325;p38"/>
          <p:cNvPicPr preferRelativeResize="0"/>
          <p:nvPr/>
        </p:nvPicPr>
        <p:blipFill>
          <a:blip r:embed="rId5">
            <a:alphaModFix/>
          </a:blip>
          <a:stretch>
            <a:fillRect/>
          </a:stretch>
        </p:blipFill>
        <p:spPr>
          <a:xfrm>
            <a:off x="529600" y="2865350"/>
            <a:ext cx="3321672" cy="1939299"/>
          </a:xfrm>
          <a:prstGeom prst="rect">
            <a:avLst/>
          </a:prstGeom>
          <a:noFill/>
          <a:ln>
            <a:noFill/>
          </a:ln>
        </p:spPr>
      </p:pic>
      <p:sp>
        <p:nvSpPr>
          <p:cNvPr id="326" name="Google Shape;326;p38"/>
          <p:cNvSpPr txBox="1"/>
          <p:nvPr/>
        </p:nvSpPr>
        <p:spPr>
          <a:xfrm>
            <a:off x="4449150" y="1292325"/>
            <a:ext cx="2583300" cy="14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(MAX(?totPoints) AS ?finalPoints)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"2022"^^xsd:integer;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?consStanding a :ConstructorStanding;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:hasTotalPoints ?totPoints;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:hasName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(?finalPoints)</a:t>
            </a:r>
            <a:endParaRPr sz="500">
              <a:solidFill>
                <a:schemeClr val="lt1"/>
              </a:solidFill>
              <a:latin typeface="Courier New"/>
              <a:ea typeface="Courier New"/>
              <a:cs typeface="Courier New"/>
              <a:sym typeface="Courier New"/>
            </a:endParaRPr>
          </a:p>
        </p:txBody>
      </p:sp>
      <p:pic>
        <p:nvPicPr>
          <p:cNvPr id="327" name="Google Shape;327;p38"/>
          <p:cNvPicPr preferRelativeResize="0"/>
          <p:nvPr/>
        </p:nvPicPr>
        <p:blipFill>
          <a:blip r:embed="rId6">
            <a:alphaModFix/>
          </a:blip>
          <a:stretch>
            <a:fillRect/>
          </a:stretch>
        </p:blipFill>
        <p:spPr>
          <a:xfrm>
            <a:off x="4449150" y="2903450"/>
            <a:ext cx="3338049" cy="1386850"/>
          </a:xfrm>
          <a:prstGeom prst="rect">
            <a:avLst/>
          </a:prstGeom>
          <a:noFill/>
          <a:ln>
            <a:noFill/>
          </a:ln>
        </p:spPr>
      </p:pic>
      <p:sp>
        <p:nvSpPr>
          <p:cNvPr id="328" name="Google Shape;328;p38"/>
          <p:cNvSpPr txBox="1"/>
          <p:nvPr/>
        </p:nvSpPr>
        <p:spPr>
          <a:xfrm>
            <a:off x="4449150" y="941325"/>
            <a:ext cx="40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Final 2022 season constructor's classification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Dataset</a:t>
            </a:r>
            <a:endParaRPr>
              <a:latin typeface="Formula1 Display Regular" panose="02000000000000000000" pitchFamily="50" charset="0"/>
            </a:endParaRPr>
          </a:p>
        </p:txBody>
      </p:sp>
      <p:pic>
        <p:nvPicPr>
          <p:cNvPr id="148" name="Google Shape;148;p20"/>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149" name="Google Shape;149;p20"/>
          <p:cNvPicPr preferRelativeResize="0"/>
          <p:nvPr/>
        </p:nvPicPr>
        <p:blipFill>
          <a:blip r:embed="rId4">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34" name="Google Shape;334;p39"/>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35" name="Google Shape;335;p39"/>
          <p:cNvSpPr txBox="1">
            <a:spLocks noGrp="1"/>
          </p:cNvSpPr>
          <p:nvPr>
            <p:ph type="title"/>
          </p:nvPr>
        </p:nvSpPr>
        <p:spPr>
          <a:xfrm>
            <a:off x="403800" y="1028925"/>
            <a:ext cx="41682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Complete names of the 20 drivers with the most pit stops made with a single constructor</a:t>
            </a:r>
            <a:endParaRPr sz="1400"/>
          </a:p>
        </p:txBody>
      </p:sp>
      <p:sp>
        <p:nvSpPr>
          <p:cNvPr id="336" name="Google Shape;336;p39"/>
          <p:cNvSpPr txBox="1"/>
          <p:nvPr/>
        </p:nvSpPr>
        <p:spPr>
          <a:xfrm>
            <a:off x="403800" y="1482225"/>
            <a:ext cx="3356700" cy="15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(?cname AS ?constructorName) (SUM(?maxNumb) AS ?totalPitStops)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?partecipation ?name ?cname (MAX(?numb) AS ?maxNumb)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?partecipation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:hasPitStop ?stop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:hasName ?cname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?stop :hasStopNumber ?numb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?partecipation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DESC(?totalPitStops)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20</a:t>
            </a:r>
            <a:endParaRPr sz="500">
              <a:solidFill>
                <a:schemeClr val="lt1"/>
              </a:solidFill>
              <a:latin typeface="Courier New"/>
              <a:ea typeface="Courier New"/>
              <a:cs typeface="Courier New"/>
              <a:sym typeface="Courier New"/>
            </a:endParaRPr>
          </a:p>
        </p:txBody>
      </p:sp>
      <p:sp>
        <p:nvSpPr>
          <p:cNvPr id="337" name="Google Shape;337;p39"/>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38" name="Google Shape;338;p39"/>
          <p:cNvSpPr txBox="1"/>
          <p:nvPr/>
        </p:nvSpPr>
        <p:spPr>
          <a:xfrm>
            <a:off x="4762525" y="1028925"/>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Most paid driver of 2023 season</a:t>
            </a:r>
            <a:endParaRPr>
              <a:solidFill>
                <a:schemeClr val="lt1"/>
              </a:solidFill>
              <a:latin typeface="Century Gothic"/>
              <a:ea typeface="Century Gothic"/>
              <a:cs typeface="Century Gothic"/>
              <a:sym typeface="Century Gothic"/>
            </a:endParaRPr>
          </a:p>
        </p:txBody>
      </p:sp>
      <p:sp>
        <p:nvSpPr>
          <p:cNvPr id="339" name="Google Shape;339;p39"/>
          <p:cNvSpPr txBox="1"/>
          <p:nvPr/>
        </p:nvSpPr>
        <p:spPr>
          <a:xfrm>
            <a:off x="4762525" y="1482225"/>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SELECT ?name (MAX(?sal) as ?salary)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?season :hasYear "2023"^^xsd:integer;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?rating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:hasSalary ?sal;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a :Rating.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Clr>
                <a:schemeClr val="lt1"/>
              </a:buClr>
              <a:buSzPts val="1100"/>
              <a:buFont typeface="Arial"/>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(?salary)</a:t>
            </a:r>
            <a:endParaRPr sz="500">
              <a:solidFill>
                <a:schemeClr val="lt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0"/>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45" name="Google Shape;345;p40"/>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46" name="Google Shape;346;p40"/>
          <p:cNvSpPr txBox="1">
            <a:spLocks noGrp="1"/>
          </p:cNvSpPr>
          <p:nvPr>
            <p:ph type="title"/>
          </p:nvPr>
        </p:nvSpPr>
        <p:spPr>
          <a:xfrm>
            <a:off x="403800" y="1028925"/>
            <a:ext cx="41682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Complete names of the 20 drivers with the most pit stops made with a single constructor</a:t>
            </a:r>
            <a:endParaRPr sz="1400"/>
          </a:p>
        </p:txBody>
      </p:sp>
      <p:sp>
        <p:nvSpPr>
          <p:cNvPr id="347" name="Google Shape;347;p40"/>
          <p:cNvSpPr txBox="1"/>
          <p:nvPr/>
        </p:nvSpPr>
        <p:spPr>
          <a:xfrm>
            <a:off x="403800" y="1482225"/>
            <a:ext cx="3356700" cy="15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(?cname AS ?constructorName) (SUM(?maxNumb) AS ?totalPitStops)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?partecipation ?name ?cname (MAX(?numb) AS ?maxNumb)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?partecipation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:hasPitStop ?stop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:hasName ?cname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?stop :hasStopNumber ?numb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?partecipation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DESC(?totalPitStops)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20</a:t>
            </a:r>
            <a:endParaRPr sz="500">
              <a:solidFill>
                <a:schemeClr val="lt1"/>
              </a:solidFill>
              <a:latin typeface="Courier New"/>
              <a:ea typeface="Courier New"/>
              <a:cs typeface="Courier New"/>
              <a:sym typeface="Courier New"/>
            </a:endParaRPr>
          </a:p>
        </p:txBody>
      </p:sp>
      <p:pic>
        <p:nvPicPr>
          <p:cNvPr id="348" name="Google Shape;348;p40"/>
          <p:cNvPicPr preferRelativeResize="0"/>
          <p:nvPr/>
        </p:nvPicPr>
        <p:blipFill>
          <a:blip r:embed="rId5">
            <a:alphaModFix/>
          </a:blip>
          <a:stretch>
            <a:fillRect/>
          </a:stretch>
        </p:blipFill>
        <p:spPr>
          <a:xfrm>
            <a:off x="403800" y="3048225"/>
            <a:ext cx="3284151" cy="2007875"/>
          </a:xfrm>
          <a:prstGeom prst="rect">
            <a:avLst/>
          </a:prstGeom>
          <a:noFill/>
          <a:ln>
            <a:noFill/>
          </a:ln>
        </p:spPr>
      </p:pic>
      <p:sp>
        <p:nvSpPr>
          <p:cNvPr id="349" name="Google Shape;349;p40"/>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50" name="Google Shape;350;p40"/>
          <p:cNvSpPr txBox="1"/>
          <p:nvPr/>
        </p:nvSpPr>
        <p:spPr>
          <a:xfrm>
            <a:off x="4762525" y="1028925"/>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Most paid driver of 2023 season</a:t>
            </a:r>
            <a:endParaRPr>
              <a:solidFill>
                <a:schemeClr val="lt1"/>
              </a:solidFill>
              <a:latin typeface="Century Gothic"/>
              <a:ea typeface="Century Gothic"/>
              <a:cs typeface="Century Gothic"/>
              <a:sym typeface="Century Gothic"/>
            </a:endParaRPr>
          </a:p>
        </p:txBody>
      </p:sp>
      <p:sp>
        <p:nvSpPr>
          <p:cNvPr id="351" name="Google Shape;351;p40"/>
          <p:cNvSpPr txBox="1"/>
          <p:nvPr/>
        </p:nvSpPr>
        <p:spPr>
          <a:xfrm>
            <a:off x="4762525" y="1482225"/>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(MAX(?sal) as ?salary)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"2023"^^xsd:integer;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?rating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:hasSalary ?sal;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:Rating.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(?salary)</a:t>
            </a:r>
            <a:endParaRPr sz="500">
              <a:solidFill>
                <a:schemeClr val="lt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1"/>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57" name="Google Shape;357;p41"/>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58" name="Google Shape;358;p41"/>
          <p:cNvSpPr txBox="1">
            <a:spLocks noGrp="1"/>
          </p:cNvSpPr>
          <p:nvPr>
            <p:ph type="title"/>
          </p:nvPr>
        </p:nvSpPr>
        <p:spPr>
          <a:xfrm>
            <a:off x="403800" y="1028925"/>
            <a:ext cx="41682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Complete names of the 20 drivers with the most pit stops made with a single constructor</a:t>
            </a:r>
            <a:endParaRPr sz="1400"/>
          </a:p>
        </p:txBody>
      </p:sp>
      <p:sp>
        <p:nvSpPr>
          <p:cNvPr id="359" name="Google Shape;359;p41"/>
          <p:cNvSpPr txBox="1"/>
          <p:nvPr/>
        </p:nvSpPr>
        <p:spPr>
          <a:xfrm>
            <a:off x="403800" y="1482225"/>
            <a:ext cx="3356700" cy="15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(?cname AS ?constructorName) (SUM(?maxNumb) AS ?totalPitStops)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?partecipation ?name ?cname (MAX(?numb) AS ?maxNumb)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?partecipation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:hasPitStop ?stop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:hasName ?cname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?stop :hasStopNumber ?numb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?partecipation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 ?cname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DESC(?totalPitStops)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20</a:t>
            </a:r>
            <a:endParaRPr sz="500">
              <a:solidFill>
                <a:schemeClr val="lt1"/>
              </a:solidFill>
              <a:latin typeface="Courier New"/>
              <a:ea typeface="Courier New"/>
              <a:cs typeface="Courier New"/>
              <a:sym typeface="Courier New"/>
            </a:endParaRPr>
          </a:p>
        </p:txBody>
      </p:sp>
      <p:pic>
        <p:nvPicPr>
          <p:cNvPr id="360" name="Google Shape;360;p41"/>
          <p:cNvPicPr preferRelativeResize="0"/>
          <p:nvPr/>
        </p:nvPicPr>
        <p:blipFill>
          <a:blip r:embed="rId5">
            <a:alphaModFix/>
          </a:blip>
          <a:stretch>
            <a:fillRect/>
          </a:stretch>
        </p:blipFill>
        <p:spPr>
          <a:xfrm>
            <a:off x="403800" y="3048225"/>
            <a:ext cx="3284151" cy="2007875"/>
          </a:xfrm>
          <a:prstGeom prst="rect">
            <a:avLst/>
          </a:prstGeom>
          <a:noFill/>
          <a:ln>
            <a:noFill/>
          </a:ln>
        </p:spPr>
      </p:pic>
      <p:sp>
        <p:nvSpPr>
          <p:cNvPr id="361" name="Google Shape;361;p41"/>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62" name="Google Shape;362;p41"/>
          <p:cNvSpPr txBox="1"/>
          <p:nvPr/>
        </p:nvSpPr>
        <p:spPr>
          <a:xfrm>
            <a:off x="4762525" y="1028925"/>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Most paid driver of 2023 season</a:t>
            </a:r>
            <a:endParaRPr>
              <a:solidFill>
                <a:schemeClr val="lt1"/>
              </a:solidFill>
              <a:latin typeface="Century Gothic"/>
              <a:ea typeface="Century Gothic"/>
              <a:cs typeface="Century Gothic"/>
              <a:sym typeface="Century Gothic"/>
            </a:endParaRPr>
          </a:p>
        </p:txBody>
      </p:sp>
      <p:sp>
        <p:nvSpPr>
          <p:cNvPr id="363" name="Google Shape;363;p41"/>
          <p:cNvSpPr txBox="1"/>
          <p:nvPr/>
        </p:nvSpPr>
        <p:spPr>
          <a:xfrm>
            <a:off x="4762525" y="1482225"/>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(MAX(?sal) as ?salary)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"2023"^^xsd:integer;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?rating :inSeason ?season;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:hasSalary ?sal;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:Rating.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(?salary)</a:t>
            </a:r>
            <a:endParaRPr sz="500">
              <a:solidFill>
                <a:schemeClr val="lt1"/>
              </a:solidFill>
              <a:latin typeface="Courier New"/>
              <a:ea typeface="Courier New"/>
              <a:cs typeface="Courier New"/>
              <a:sym typeface="Courier New"/>
            </a:endParaRPr>
          </a:p>
        </p:txBody>
      </p:sp>
      <p:pic>
        <p:nvPicPr>
          <p:cNvPr id="364" name="Google Shape;364;p41"/>
          <p:cNvPicPr preferRelativeResize="0"/>
          <p:nvPr/>
        </p:nvPicPr>
        <p:blipFill>
          <a:blip r:embed="rId6">
            <a:alphaModFix/>
          </a:blip>
          <a:stretch>
            <a:fillRect/>
          </a:stretch>
        </p:blipFill>
        <p:spPr>
          <a:xfrm>
            <a:off x="4767050" y="3048225"/>
            <a:ext cx="3275045" cy="1993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2"/>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70" name="Google Shape;370;p42"/>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71" name="Google Shape;371;p42"/>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All the italian drivers who won an italian grand prix, driving an italian car, ordered by number of wins</a:t>
            </a:r>
            <a:endParaRPr sz="1400"/>
          </a:p>
        </p:txBody>
      </p:sp>
      <p:sp>
        <p:nvSpPr>
          <p:cNvPr id="372" name="Google Shape;372;p42"/>
          <p:cNvSpPr txBox="1"/>
          <p:nvPr/>
        </p:nvSpPr>
        <p:spPr>
          <a:xfrm>
            <a:off x="403800" y="1482225"/>
            <a:ext cx="3356700" cy="19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?consName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?circuit :hasLocation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?location :hasCountry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373" name="Google Shape;373;p42"/>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74" name="Google Shape;374;p42"/>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The most winning italian driver in F1 history</a:t>
            </a:r>
            <a:endParaRPr>
              <a:solidFill>
                <a:schemeClr val="lt1"/>
              </a:solidFill>
              <a:latin typeface="Century Gothic"/>
              <a:ea typeface="Century Gothic"/>
              <a:cs typeface="Century Gothic"/>
              <a:sym typeface="Century Gothic"/>
            </a:endParaRPr>
          </a:p>
        </p:txBody>
      </p:sp>
      <p:sp>
        <p:nvSpPr>
          <p:cNvPr id="375" name="Google Shape;375;p42"/>
          <p:cNvSpPr txBox="1"/>
          <p:nvPr/>
        </p:nvSpPr>
        <p:spPr>
          <a:xfrm>
            <a:off x="4762525" y="1352700"/>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3"/>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81" name="Google Shape;381;p43"/>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82" name="Google Shape;382;p43"/>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All the italian drivers who won an italian grand prix, driving an italian car, ordered by number of wins</a:t>
            </a:r>
            <a:endParaRPr sz="1400"/>
          </a:p>
        </p:txBody>
      </p:sp>
      <p:sp>
        <p:nvSpPr>
          <p:cNvPr id="383" name="Google Shape;383;p43"/>
          <p:cNvSpPr txBox="1"/>
          <p:nvPr/>
        </p:nvSpPr>
        <p:spPr>
          <a:xfrm>
            <a:off x="403800" y="1482225"/>
            <a:ext cx="3356700" cy="19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?consName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?circuit :hasLocation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?location :hasCountry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384" name="Google Shape;384;p43"/>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85" name="Google Shape;385;p43"/>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The most winning italian driver in F1 history</a:t>
            </a:r>
            <a:endParaRPr>
              <a:solidFill>
                <a:schemeClr val="lt1"/>
              </a:solidFill>
              <a:latin typeface="Century Gothic"/>
              <a:ea typeface="Century Gothic"/>
              <a:cs typeface="Century Gothic"/>
              <a:sym typeface="Century Gothic"/>
            </a:endParaRPr>
          </a:p>
        </p:txBody>
      </p:sp>
      <p:sp>
        <p:nvSpPr>
          <p:cNvPr id="386" name="Google Shape;386;p43"/>
          <p:cNvSpPr txBox="1"/>
          <p:nvPr/>
        </p:nvSpPr>
        <p:spPr>
          <a:xfrm>
            <a:off x="4762525" y="1352700"/>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387" name="Google Shape;387;p43"/>
          <p:cNvPicPr preferRelativeResize="0"/>
          <p:nvPr/>
        </p:nvPicPr>
        <p:blipFill>
          <a:blip r:embed="rId5">
            <a:alphaModFix/>
          </a:blip>
          <a:stretch>
            <a:fillRect/>
          </a:stretch>
        </p:blipFill>
        <p:spPr>
          <a:xfrm>
            <a:off x="403800" y="3444518"/>
            <a:ext cx="3991952" cy="46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4"/>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393" name="Google Shape;393;p44"/>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394" name="Google Shape;394;p44"/>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All the italian drivers who won an italian grand prix, driving an italian car, ordered by number of wins</a:t>
            </a:r>
            <a:endParaRPr sz="1400"/>
          </a:p>
        </p:txBody>
      </p:sp>
      <p:sp>
        <p:nvSpPr>
          <p:cNvPr id="395" name="Google Shape;395;p44"/>
          <p:cNvSpPr txBox="1"/>
          <p:nvPr/>
        </p:nvSpPr>
        <p:spPr>
          <a:xfrm>
            <a:off x="403800" y="1482225"/>
            <a:ext cx="3356700" cy="19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?consName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?circuit :hasLocation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?location :hasCountry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:Location.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?constructor a :Constructor;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 ?consName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396" name="Google Shape;396;p44"/>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397" name="Google Shape;397;p44"/>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The most winning italian driver in F1 history</a:t>
            </a:r>
            <a:endParaRPr>
              <a:solidFill>
                <a:schemeClr val="lt1"/>
              </a:solidFill>
              <a:latin typeface="Century Gothic"/>
              <a:ea typeface="Century Gothic"/>
              <a:cs typeface="Century Gothic"/>
              <a:sym typeface="Century Gothic"/>
            </a:endParaRPr>
          </a:p>
        </p:txBody>
      </p:sp>
      <p:sp>
        <p:nvSpPr>
          <p:cNvPr id="398" name="Google Shape;398;p44"/>
          <p:cNvSpPr txBox="1"/>
          <p:nvPr/>
        </p:nvSpPr>
        <p:spPr>
          <a:xfrm>
            <a:off x="4762525" y="1352700"/>
            <a:ext cx="32841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countries: &lt;http://eulersharp.sourceforge.net/2003/03swap/countries#&gt;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:hasNation countries:it;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399" name="Google Shape;399;p44"/>
          <p:cNvPicPr preferRelativeResize="0"/>
          <p:nvPr/>
        </p:nvPicPr>
        <p:blipFill>
          <a:blip r:embed="rId5">
            <a:alphaModFix/>
          </a:blip>
          <a:stretch>
            <a:fillRect/>
          </a:stretch>
        </p:blipFill>
        <p:spPr>
          <a:xfrm>
            <a:off x="403800" y="3444518"/>
            <a:ext cx="3991952" cy="460900"/>
          </a:xfrm>
          <a:prstGeom prst="rect">
            <a:avLst/>
          </a:prstGeom>
          <a:noFill/>
          <a:ln>
            <a:noFill/>
          </a:ln>
        </p:spPr>
      </p:pic>
      <p:pic>
        <p:nvPicPr>
          <p:cNvPr id="400" name="Google Shape;400;p44"/>
          <p:cNvPicPr preferRelativeResize="0"/>
          <p:nvPr/>
        </p:nvPicPr>
        <p:blipFill>
          <a:blip r:embed="rId6">
            <a:alphaModFix/>
          </a:blip>
          <a:stretch>
            <a:fillRect/>
          </a:stretch>
        </p:blipFill>
        <p:spPr>
          <a:xfrm>
            <a:off x="4754975" y="2861600"/>
            <a:ext cx="4240299" cy="32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5"/>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06" name="Google Shape;406;p45"/>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07" name="Google Shape;407;p45"/>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The 5 most winning drivers in F1 history, ordered by number of grand prix wins</a:t>
            </a:r>
            <a:endParaRPr sz="1400"/>
          </a:p>
        </p:txBody>
      </p:sp>
      <p:sp>
        <p:nvSpPr>
          <p:cNvPr id="408" name="Google Shape;408;p45"/>
          <p:cNvSpPr txBox="1"/>
          <p:nvPr/>
        </p:nvSpPr>
        <p:spPr>
          <a:xfrm>
            <a:off x="403800" y="1482225"/>
            <a:ext cx="3356700" cy="12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09" name="Google Shape;409;p45"/>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10" name="Google Shape;410;p45"/>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Information regarding the youngest drivers who have won races, in order of age</a:t>
            </a:r>
            <a:endParaRPr>
              <a:solidFill>
                <a:schemeClr val="lt1"/>
              </a:solidFill>
              <a:latin typeface="Century Gothic"/>
              <a:ea typeface="Century Gothic"/>
              <a:cs typeface="Century Gothic"/>
              <a:sym typeface="Century Gothic"/>
            </a:endParaRPr>
          </a:p>
        </p:txBody>
      </p:sp>
      <p:sp>
        <p:nvSpPr>
          <p:cNvPr id="411" name="Google Shape;411;p45"/>
          <p:cNvSpPr txBox="1"/>
          <p:nvPr/>
        </p:nvSpPr>
        <p:spPr>
          <a:xfrm>
            <a:off x="4762525" y="1352700"/>
            <a:ext cx="3284100" cy="16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?fullName ?age (COUNT(?pos) AS ?wins) (GROUP_CONCAT(DISTINCT YEAR(?raceDate) ; separator=",") AS ?year) (GROUP_CONCAT(DISTINCT ?circName ; separator=",") AS ?circuitNames)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:hasCircuit ?circ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 :hasName ?circName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:hasDateOfBirth ?dob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?lname) AS ?fullName)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BIND((YEAR(?raceDate) - YEAR(?dob)) AS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?age &lt; 26)</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?fullName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ASC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6"/>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17" name="Google Shape;417;p46"/>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18" name="Google Shape;418;p46"/>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The 5 most winning drivers in F1 history, ordered by number of grand prix wins</a:t>
            </a:r>
            <a:endParaRPr sz="1400"/>
          </a:p>
        </p:txBody>
      </p:sp>
      <p:sp>
        <p:nvSpPr>
          <p:cNvPr id="419" name="Google Shape;419;p46"/>
          <p:cNvSpPr txBox="1"/>
          <p:nvPr/>
        </p:nvSpPr>
        <p:spPr>
          <a:xfrm>
            <a:off x="403800" y="1482225"/>
            <a:ext cx="3356700" cy="12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20" name="Google Shape;420;p46"/>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21" name="Google Shape;421;p46"/>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Information regarding the youngest drivers who have won races, in order of age</a:t>
            </a:r>
            <a:endParaRPr>
              <a:solidFill>
                <a:schemeClr val="lt1"/>
              </a:solidFill>
              <a:latin typeface="Century Gothic"/>
              <a:ea typeface="Century Gothic"/>
              <a:cs typeface="Century Gothic"/>
              <a:sym typeface="Century Gothic"/>
            </a:endParaRPr>
          </a:p>
        </p:txBody>
      </p:sp>
      <p:sp>
        <p:nvSpPr>
          <p:cNvPr id="422" name="Google Shape;422;p46"/>
          <p:cNvSpPr txBox="1"/>
          <p:nvPr/>
        </p:nvSpPr>
        <p:spPr>
          <a:xfrm>
            <a:off x="4762525" y="1352700"/>
            <a:ext cx="3284100" cy="16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?fullName ?age (COUNT(?pos) AS ?wins) (GROUP_CONCAT(DISTINCT YEAR(?raceDate) ; separator=",") AS ?year) (GROUP_CONCAT(DISTINCT ?circName ; separator=",") AS ?circuitNames)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:hasCircuit ?circ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 :hasName ?circName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:hasDateOfBirth ?dob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?lname) AS ?fullName)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BIND((YEAR(?raceDate) - YEAR(?dob)) AS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?age &lt; 26)</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?fullName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ASC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423" name="Google Shape;423;p46"/>
          <p:cNvPicPr preferRelativeResize="0"/>
          <p:nvPr/>
        </p:nvPicPr>
        <p:blipFill>
          <a:blip r:embed="rId5">
            <a:alphaModFix/>
          </a:blip>
          <a:stretch>
            <a:fillRect/>
          </a:stretch>
        </p:blipFill>
        <p:spPr>
          <a:xfrm>
            <a:off x="403800" y="2750925"/>
            <a:ext cx="3876402" cy="884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7"/>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29" name="Google Shape;429;p47"/>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30" name="Google Shape;430;p47"/>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The 5 most winning drivers in F1 history, ordered by number of grand prix wins</a:t>
            </a:r>
            <a:endParaRPr sz="1400"/>
          </a:p>
        </p:txBody>
      </p:sp>
      <p:sp>
        <p:nvSpPr>
          <p:cNvPr id="431" name="Google Shape;431;p47"/>
          <p:cNvSpPr txBox="1"/>
          <p:nvPr/>
        </p:nvSpPr>
        <p:spPr>
          <a:xfrm>
            <a:off x="403800" y="1482225"/>
            <a:ext cx="3356700" cy="12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 {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:hasCircuit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:hasPositionOrder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32" name="Google Shape;432;p47"/>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33" name="Google Shape;433;p47"/>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Information regarding the youngest drivers who have won races, in order of age</a:t>
            </a:r>
            <a:endParaRPr>
              <a:solidFill>
                <a:schemeClr val="lt1"/>
              </a:solidFill>
              <a:latin typeface="Century Gothic"/>
              <a:ea typeface="Century Gothic"/>
              <a:cs typeface="Century Gothic"/>
              <a:sym typeface="Century Gothic"/>
            </a:endParaRPr>
          </a:p>
        </p:txBody>
      </p:sp>
      <p:sp>
        <p:nvSpPr>
          <p:cNvPr id="434" name="Google Shape;434;p47"/>
          <p:cNvSpPr txBox="1"/>
          <p:nvPr/>
        </p:nvSpPr>
        <p:spPr>
          <a:xfrm>
            <a:off x="4762525" y="1352700"/>
            <a:ext cx="3284100" cy="16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?fullName ?age (COUNT(?pos) AS ?wins) (GROUP_CONCAT(DISTINCT YEAR(?raceDate) ; separator=",") AS ?year) (GROUP_CONCAT(DISTINCT ?circName ; separator=",") AS ?circuitNames)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:hasCircuit ?circ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 :hasName ?circName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:hasDateOfBirth ?dob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?lname) AS ?fullName)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BIND((YEAR(?raceDate) - YEAR(?dob)) AS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?age &lt; 26)</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?fullName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ASC (?age)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435" name="Google Shape;435;p47"/>
          <p:cNvPicPr preferRelativeResize="0"/>
          <p:nvPr/>
        </p:nvPicPr>
        <p:blipFill>
          <a:blip r:embed="rId5">
            <a:alphaModFix/>
          </a:blip>
          <a:stretch>
            <a:fillRect/>
          </a:stretch>
        </p:blipFill>
        <p:spPr>
          <a:xfrm>
            <a:off x="403800" y="2750925"/>
            <a:ext cx="3876402" cy="884050"/>
          </a:xfrm>
          <a:prstGeom prst="rect">
            <a:avLst/>
          </a:prstGeom>
          <a:noFill/>
          <a:ln>
            <a:noFill/>
          </a:ln>
        </p:spPr>
      </p:pic>
      <p:pic>
        <p:nvPicPr>
          <p:cNvPr id="436" name="Google Shape;436;p47"/>
          <p:cNvPicPr preferRelativeResize="0"/>
          <p:nvPr/>
        </p:nvPicPr>
        <p:blipFill>
          <a:blip r:embed="rId6">
            <a:alphaModFix/>
          </a:blip>
          <a:stretch>
            <a:fillRect/>
          </a:stretch>
        </p:blipFill>
        <p:spPr>
          <a:xfrm>
            <a:off x="4762525" y="2996325"/>
            <a:ext cx="3701048" cy="206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48"/>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42" name="Google Shape;442;p48"/>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43" name="Google Shape;443;p48"/>
          <p:cNvSpPr txBox="1">
            <a:spLocks noGrp="1"/>
          </p:cNvSpPr>
          <p:nvPr>
            <p:ph type="title"/>
          </p:nvPr>
        </p:nvSpPr>
        <p:spPr>
          <a:xfrm>
            <a:off x="403800" y="899400"/>
            <a:ext cx="80964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Data about fastest qualifying laps in F1 history (both q1, q2 and q3)</a:t>
            </a:r>
            <a:endParaRPr sz="1400"/>
          </a:p>
        </p:txBody>
      </p:sp>
      <p:sp>
        <p:nvSpPr>
          <p:cNvPr id="444" name="Google Shape;444;p48"/>
          <p:cNvSpPr txBox="1"/>
          <p:nvPr/>
        </p:nvSpPr>
        <p:spPr>
          <a:xfrm>
            <a:off x="403800" y="1482225"/>
            <a:ext cx="3356700" cy="25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?qTime ?circuitName ?raceName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:hasQ3Time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UNION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:hasQ2Time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UNION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:hasQ1Time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:hasCircuit ?circ.</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 a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?circuitName.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FILTER(?qTime != "00:00:00"^^xsd:time)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100</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45" name="Google Shape;445;p48"/>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Dataset</a:t>
            </a:r>
            <a:endParaRPr>
              <a:latin typeface="Formula1 Display Regular" panose="02000000000000000000" pitchFamily="50" charset="0"/>
            </a:endParaRPr>
          </a:p>
        </p:txBody>
      </p:sp>
      <p:sp>
        <p:nvSpPr>
          <p:cNvPr id="155" name="Google Shape;155;p21"/>
          <p:cNvSpPr txBox="1">
            <a:spLocks noGrp="1"/>
          </p:cNvSpPr>
          <p:nvPr>
            <p:ph type="body" idx="1"/>
          </p:nvPr>
        </p:nvSpPr>
        <p:spPr>
          <a:xfrm>
            <a:off x="533400" y="1938350"/>
            <a:ext cx="6555000" cy="28257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it" sz="1000" u="sng">
                <a:solidFill>
                  <a:schemeClr val="hlink"/>
                </a:solidFill>
                <a:latin typeface="Formula1 Display Regular" panose="02000000000000000000" pitchFamily="50" charset="0"/>
                <a:hlinkClick r:id="rId3"/>
              </a:rPr>
              <a:t>https://www.kaggle.com/datasets/rohanrao/formula-1-world-championship-1950-2020</a:t>
            </a:r>
            <a:endParaRPr sz="1000">
              <a:latin typeface="Formula1 Display Regular" panose="02000000000000000000" pitchFamily="50" charset="0"/>
            </a:endParaRPr>
          </a:p>
          <a:p>
            <a:pPr marL="0" lvl="0" indent="0" algn="l" rtl="0">
              <a:spcBef>
                <a:spcPts val="600"/>
              </a:spcBef>
              <a:spcAft>
                <a:spcPts val="0"/>
              </a:spcAft>
              <a:buNone/>
            </a:pPr>
            <a:r>
              <a:rPr lang="it" sz="1050">
                <a:solidFill>
                  <a:srgbClr val="3C4043"/>
                </a:solidFill>
                <a:highlight>
                  <a:srgbClr val="FFFFFF"/>
                </a:highlight>
                <a:latin typeface="Formula1 Display Regular" panose="02000000000000000000" pitchFamily="50" charset="0"/>
              </a:rPr>
              <a:t>The dataset consists of all information on the Formula 1 races, drivers, constructors, qualifying, circuits, lap times, pit stops, championships from 1950 till the latest 2023 season.</a:t>
            </a: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None/>
            </a:pP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None/>
            </a:pPr>
            <a:r>
              <a:rPr lang="it" sz="1050" u="sng">
                <a:solidFill>
                  <a:schemeClr val="hlink"/>
                </a:solidFill>
                <a:highlight>
                  <a:srgbClr val="FFFFFF"/>
                </a:highlight>
                <a:latin typeface="Formula1 Display Regular" panose="02000000000000000000" pitchFamily="50" charset="0"/>
                <a:hlinkClick r:id="rId4"/>
              </a:rPr>
              <a:t>https://ratings-api.ea.com/v2/entities/f1-23-drivers-ratings</a:t>
            </a: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Clr>
                <a:schemeClr val="lt1"/>
              </a:buClr>
              <a:buSzPts val="1100"/>
              <a:buFont typeface="Arial"/>
              <a:buNone/>
            </a:pPr>
            <a:r>
              <a:rPr lang="it" sz="1050" u="sng">
                <a:solidFill>
                  <a:schemeClr val="hlink"/>
                </a:solidFill>
                <a:highlight>
                  <a:srgbClr val="FFFFFF"/>
                </a:highlight>
                <a:latin typeface="Formula1 Display Regular" panose="02000000000000000000" pitchFamily="50" charset="0"/>
                <a:hlinkClick r:id="rId5"/>
              </a:rPr>
              <a:t>https://github.com/toUpperCase78/formula1-datasets</a:t>
            </a: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None/>
            </a:pPr>
            <a:r>
              <a:rPr lang="it" sz="1050">
                <a:solidFill>
                  <a:srgbClr val="3C4043"/>
                </a:solidFill>
                <a:highlight>
                  <a:srgbClr val="FFFFFF"/>
                </a:highlight>
                <a:latin typeface="Formula1 Display Regular" panose="02000000000000000000" pitchFamily="50" charset="0"/>
              </a:rPr>
              <a:t>Driver Ratings from EA &amp; Codemasters F1 2021 / F1 22 / F1 23 Official Video Game</a:t>
            </a: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None/>
            </a:pP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0"/>
              </a:spcAft>
              <a:buNone/>
            </a:pPr>
            <a:r>
              <a:rPr lang="it" sz="1050" u="sng">
                <a:solidFill>
                  <a:schemeClr val="hlink"/>
                </a:solidFill>
                <a:highlight>
                  <a:srgbClr val="FFFFFF"/>
                </a:highlight>
                <a:latin typeface="Formula1 Display Regular" panose="02000000000000000000" pitchFamily="50" charset="0"/>
                <a:hlinkClick r:id="rId6"/>
              </a:rPr>
              <a:t>https://github.com/Imagin-io/country-nationality-list/tree/master</a:t>
            </a:r>
            <a:endParaRPr sz="1050">
              <a:solidFill>
                <a:srgbClr val="3C4043"/>
              </a:solidFill>
              <a:highlight>
                <a:srgbClr val="FFFFFF"/>
              </a:highlight>
              <a:latin typeface="Formula1 Display Regular" panose="02000000000000000000" pitchFamily="50" charset="0"/>
            </a:endParaRPr>
          </a:p>
          <a:p>
            <a:pPr marL="0" lvl="0" indent="0" algn="l" rtl="0">
              <a:spcBef>
                <a:spcPts val="600"/>
              </a:spcBef>
              <a:spcAft>
                <a:spcPts val="600"/>
              </a:spcAft>
              <a:buNone/>
            </a:pPr>
            <a:r>
              <a:rPr lang="it" sz="1050">
                <a:solidFill>
                  <a:srgbClr val="3C4043"/>
                </a:solidFill>
                <a:highlight>
                  <a:srgbClr val="FFFFFF"/>
                </a:highlight>
                <a:latin typeface="Formula1 Display Regular" panose="02000000000000000000" pitchFamily="50" charset="0"/>
              </a:rPr>
              <a:t>csv file that maps countries to nationalities.</a:t>
            </a:r>
            <a:endParaRPr sz="1050">
              <a:solidFill>
                <a:srgbClr val="3C4043"/>
              </a:solidFill>
              <a:highlight>
                <a:srgbClr val="FFFFFF"/>
              </a:highlight>
              <a:latin typeface="Formula1 Display Regular" panose="02000000000000000000" pitchFamily="50" charset="0"/>
              <a:ea typeface="Arial"/>
              <a:cs typeface="Arial"/>
              <a:sym typeface="Arial"/>
            </a:endParaRPr>
          </a:p>
        </p:txBody>
      </p:sp>
      <p:pic>
        <p:nvPicPr>
          <p:cNvPr id="156" name="Google Shape;156;p21"/>
          <p:cNvPicPr preferRelativeResize="0"/>
          <p:nvPr/>
        </p:nvPicPr>
        <p:blipFill>
          <a:blip r:embed="rId7">
            <a:alphaModFix/>
          </a:blip>
          <a:stretch>
            <a:fillRect/>
          </a:stretch>
        </p:blipFill>
        <p:spPr>
          <a:xfrm>
            <a:off x="190500" y="171750"/>
            <a:ext cx="1861050" cy="538925"/>
          </a:xfrm>
          <a:prstGeom prst="rect">
            <a:avLst/>
          </a:prstGeom>
          <a:noFill/>
          <a:ln>
            <a:noFill/>
          </a:ln>
        </p:spPr>
      </p:pic>
      <p:pic>
        <p:nvPicPr>
          <p:cNvPr id="157" name="Google Shape;157;p21"/>
          <p:cNvPicPr preferRelativeResize="0"/>
          <p:nvPr/>
        </p:nvPicPr>
        <p:blipFill>
          <a:blip r:embed="rId8">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9"/>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51" name="Google Shape;451;p49"/>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52" name="Google Shape;452;p49"/>
          <p:cNvSpPr txBox="1">
            <a:spLocks noGrp="1"/>
          </p:cNvSpPr>
          <p:nvPr>
            <p:ph type="title"/>
          </p:nvPr>
        </p:nvSpPr>
        <p:spPr>
          <a:xfrm>
            <a:off x="403800" y="899400"/>
            <a:ext cx="80964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Data about fastest qualifying laps in F1 history (both q1, q2 and q3)</a:t>
            </a:r>
            <a:endParaRPr sz="1400"/>
          </a:p>
        </p:txBody>
      </p:sp>
      <p:sp>
        <p:nvSpPr>
          <p:cNvPr id="453" name="Google Shape;453;p49"/>
          <p:cNvSpPr txBox="1"/>
          <p:nvPr/>
        </p:nvSpPr>
        <p:spPr>
          <a:xfrm>
            <a:off x="403800" y="1482225"/>
            <a:ext cx="3356700" cy="25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?qTime ?circuitName ?raceName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:hasQ3Time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UNION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:hasQ2Time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UNION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:hasQ1Time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?qualPart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:hasCircuit ?circ.</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?circ a :Circuit;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?circuitName.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FILTER(?qTime != "00:00:00"^^xsd:time)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(?qTime)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100</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54" name="Google Shape;454;p49"/>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pic>
        <p:nvPicPr>
          <p:cNvPr id="455" name="Google Shape;455;p49"/>
          <p:cNvPicPr preferRelativeResize="0"/>
          <p:nvPr/>
        </p:nvPicPr>
        <p:blipFill>
          <a:blip r:embed="rId5">
            <a:alphaModFix/>
          </a:blip>
          <a:stretch>
            <a:fillRect/>
          </a:stretch>
        </p:blipFill>
        <p:spPr>
          <a:xfrm>
            <a:off x="3188975" y="1482300"/>
            <a:ext cx="5311201" cy="302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50"/>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61" name="Google Shape;461;p50"/>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62" name="Google Shape;462;p50"/>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Name of the F1 driver with the highest number of pole position achieved</a:t>
            </a:r>
            <a:endParaRPr sz="1400"/>
          </a:p>
        </p:txBody>
      </p:sp>
      <p:sp>
        <p:nvSpPr>
          <p:cNvPr id="463" name="Google Shape;463;p50"/>
          <p:cNvSpPr txBox="1"/>
          <p:nvPr/>
        </p:nvSpPr>
        <p:spPr>
          <a:xfrm>
            <a:off x="403800" y="1482225"/>
            <a:ext cx="3356700" cy="11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
        <p:nvSpPr>
          <p:cNvPr id="464" name="Google Shape;464;p50"/>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65" name="Google Shape;465;p50"/>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Name of the F1 driver with the highest number of pole position achieved, counted as number of times his starting grid position was 1. Also, printed the qualifying result in those races, to see if qualifying result is pole position or not (for penalties or other stuff)</a:t>
            </a:r>
            <a:endParaRPr>
              <a:solidFill>
                <a:schemeClr val="lt1"/>
              </a:solidFill>
              <a:latin typeface="Century Gothic"/>
              <a:ea typeface="Century Gothic"/>
              <a:cs typeface="Century Gothic"/>
              <a:sym typeface="Century Gothic"/>
            </a:endParaRPr>
          </a:p>
        </p:txBody>
      </p:sp>
      <p:sp>
        <p:nvSpPr>
          <p:cNvPr id="466" name="Google Shape;466;p50"/>
          <p:cNvSpPr txBox="1"/>
          <p:nvPr/>
        </p:nvSpPr>
        <p:spPr>
          <a:xfrm>
            <a:off x="4762525" y="2324250"/>
            <a:ext cx="32841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(GROUP_CONCAT((?qualiPos) ; separator=",") AS ?qualifPositions)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a :RacePartecipation;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OPTIONAL{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:hasA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?qualiPos.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467" name="Google Shape;467;p50"/>
          <p:cNvSpPr txBox="1"/>
          <p:nvPr/>
        </p:nvSpPr>
        <p:spPr>
          <a:xfrm>
            <a:off x="403800" y="2911275"/>
            <a:ext cx="39348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chemeClr val="lt1"/>
                </a:solidFill>
                <a:latin typeface="Century Gothic"/>
                <a:ea typeface="Century Gothic"/>
                <a:cs typeface="Century Gothic"/>
                <a:sym typeface="Century Gothic"/>
              </a:rPr>
              <a:t>Date of the first qualifying in the dataset</a:t>
            </a:r>
            <a:endParaRPr sz="1500">
              <a:solidFill>
                <a:schemeClr val="lt1"/>
              </a:solidFill>
              <a:latin typeface="Century Gothic"/>
              <a:ea typeface="Century Gothic"/>
              <a:cs typeface="Century Gothic"/>
              <a:sym typeface="Century Gothic"/>
            </a:endParaRPr>
          </a:p>
        </p:txBody>
      </p:sp>
      <p:sp>
        <p:nvSpPr>
          <p:cNvPr id="468" name="Google Shape;468;p50"/>
          <p:cNvSpPr txBox="1"/>
          <p:nvPr/>
        </p:nvSpPr>
        <p:spPr>
          <a:xfrm>
            <a:off x="403800" y="3287175"/>
            <a:ext cx="33567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?date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:hasDate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51"/>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74" name="Google Shape;474;p51"/>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75" name="Google Shape;475;p51"/>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Name of the F1 driver with the highest number of pole position achieved</a:t>
            </a:r>
            <a:endParaRPr sz="1400"/>
          </a:p>
        </p:txBody>
      </p:sp>
      <p:sp>
        <p:nvSpPr>
          <p:cNvPr id="476" name="Google Shape;476;p51"/>
          <p:cNvSpPr txBox="1"/>
          <p:nvPr/>
        </p:nvSpPr>
        <p:spPr>
          <a:xfrm>
            <a:off x="403800" y="1482225"/>
            <a:ext cx="3356700" cy="11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
        <p:nvSpPr>
          <p:cNvPr id="477" name="Google Shape;477;p51"/>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78" name="Google Shape;478;p51"/>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Name of the F1 driver with the highest number of pole position achieved, counted as number of times his starting grid position was 1. Also, printed the qualifying result in those races, to see if qualifying result is pole position or not (for penalties or other stuff)</a:t>
            </a:r>
            <a:endParaRPr>
              <a:solidFill>
                <a:schemeClr val="lt1"/>
              </a:solidFill>
              <a:latin typeface="Century Gothic"/>
              <a:ea typeface="Century Gothic"/>
              <a:cs typeface="Century Gothic"/>
              <a:sym typeface="Century Gothic"/>
            </a:endParaRPr>
          </a:p>
        </p:txBody>
      </p:sp>
      <p:sp>
        <p:nvSpPr>
          <p:cNvPr id="479" name="Google Shape;479;p51"/>
          <p:cNvSpPr txBox="1"/>
          <p:nvPr/>
        </p:nvSpPr>
        <p:spPr>
          <a:xfrm>
            <a:off x="4762525" y="2324250"/>
            <a:ext cx="32841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(GROUP_CONCAT((?qualiPos) ; separator=",") AS ?qualifPositions)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a :RacePartecipation;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OPTIONAL{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:hasA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?qualiPos.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480" name="Google Shape;480;p51"/>
          <p:cNvPicPr preferRelativeResize="0"/>
          <p:nvPr/>
        </p:nvPicPr>
        <p:blipFill>
          <a:blip r:embed="rId5">
            <a:alphaModFix/>
          </a:blip>
          <a:stretch>
            <a:fillRect/>
          </a:stretch>
        </p:blipFill>
        <p:spPr>
          <a:xfrm>
            <a:off x="403800" y="2671125"/>
            <a:ext cx="3934802" cy="240150"/>
          </a:xfrm>
          <a:prstGeom prst="rect">
            <a:avLst/>
          </a:prstGeom>
          <a:noFill/>
          <a:ln>
            <a:noFill/>
          </a:ln>
        </p:spPr>
      </p:pic>
      <p:sp>
        <p:nvSpPr>
          <p:cNvPr id="481" name="Google Shape;481;p51"/>
          <p:cNvSpPr txBox="1"/>
          <p:nvPr/>
        </p:nvSpPr>
        <p:spPr>
          <a:xfrm>
            <a:off x="403800" y="2911275"/>
            <a:ext cx="39348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chemeClr val="lt1"/>
                </a:solidFill>
                <a:latin typeface="Century Gothic"/>
                <a:ea typeface="Century Gothic"/>
                <a:cs typeface="Century Gothic"/>
                <a:sym typeface="Century Gothic"/>
              </a:rPr>
              <a:t>Date of the first qualifying in the dataset</a:t>
            </a:r>
            <a:endParaRPr sz="1500">
              <a:solidFill>
                <a:schemeClr val="lt1"/>
              </a:solidFill>
              <a:latin typeface="Century Gothic"/>
              <a:ea typeface="Century Gothic"/>
              <a:cs typeface="Century Gothic"/>
              <a:sym typeface="Century Gothic"/>
            </a:endParaRPr>
          </a:p>
        </p:txBody>
      </p:sp>
      <p:sp>
        <p:nvSpPr>
          <p:cNvPr id="482" name="Google Shape;482;p51"/>
          <p:cNvSpPr txBox="1"/>
          <p:nvPr/>
        </p:nvSpPr>
        <p:spPr>
          <a:xfrm>
            <a:off x="403800" y="3287175"/>
            <a:ext cx="33567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?date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:hasDate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52"/>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488" name="Google Shape;488;p52"/>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489" name="Google Shape;489;p52"/>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Name of the F1 driver with the highest number of pole position achieved</a:t>
            </a:r>
            <a:endParaRPr sz="1400"/>
          </a:p>
        </p:txBody>
      </p:sp>
      <p:sp>
        <p:nvSpPr>
          <p:cNvPr id="490" name="Google Shape;490;p52"/>
          <p:cNvSpPr txBox="1"/>
          <p:nvPr/>
        </p:nvSpPr>
        <p:spPr>
          <a:xfrm>
            <a:off x="403800" y="1482225"/>
            <a:ext cx="3356700" cy="11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
        <p:nvSpPr>
          <p:cNvPr id="491" name="Google Shape;491;p52"/>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492" name="Google Shape;492;p52"/>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Name of the F1 driver with the highest number of pole position achieved, counted as number of times his starting grid position was 1. Also, printed the qualifying result in those races, to see if qualifying result is pole position or not (for penalties or other stuff)</a:t>
            </a:r>
            <a:endParaRPr>
              <a:solidFill>
                <a:schemeClr val="lt1"/>
              </a:solidFill>
              <a:latin typeface="Century Gothic"/>
              <a:ea typeface="Century Gothic"/>
              <a:cs typeface="Century Gothic"/>
              <a:sym typeface="Century Gothic"/>
            </a:endParaRPr>
          </a:p>
        </p:txBody>
      </p:sp>
      <p:sp>
        <p:nvSpPr>
          <p:cNvPr id="493" name="Google Shape;493;p52"/>
          <p:cNvSpPr txBox="1"/>
          <p:nvPr/>
        </p:nvSpPr>
        <p:spPr>
          <a:xfrm>
            <a:off x="4762525" y="2324250"/>
            <a:ext cx="32841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(GROUP_CONCAT((?qualiPos) ; separator=",") AS ?qualifPositions)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a :RacePartecipation;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OPTIONAL{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:hasA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?qualiPos.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494" name="Google Shape;494;p52"/>
          <p:cNvPicPr preferRelativeResize="0"/>
          <p:nvPr/>
        </p:nvPicPr>
        <p:blipFill>
          <a:blip r:embed="rId5">
            <a:alphaModFix/>
          </a:blip>
          <a:stretch>
            <a:fillRect/>
          </a:stretch>
        </p:blipFill>
        <p:spPr>
          <a:xfrm>
            <a:off x="403800" y="2671125"/>
            <a:ext cx="3934802" cy="240150"/>
          </a:xfrm>
          <a:prstGeom prst="rect">
            <a:avLst/>
          </a:prstGeom>
          <a:noFill/>
          <a:ln>
            <a:noFill/>
          </a:ln>
        </p:spPr>
      </p:pic>
      <p:sp>
        <p:nvSpPr>
          <p:cNvPr id="495" name="Google Shape;495;p52"/>
          <p:cNvSpPr txBox="1"/>
          <p:nvPr/>
        </p:nvSpPr>
        <p:spPr>
          <a:xfrm>
            <a:off x="403800" y="2911275"/>
            <a:ext cx="39348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chemeClr val="lt1"/>
                </a:solidFill>
                <a:latin typeface="Century Gothic"/>
                <a:ea typeface="Century Gothic"/>
                <a:cs typeface="Century Gothic"/>
                <a:sym typeface="Century Gothic"/>
              </a:rPr>
              <a:t>Date of the first qualifying in the dataset</a:t>
            </a:r>
            <a:endParaRPr sz="1500">
              <a:solidFill>
                <a:schemeClr val="lt1"/>
              </a:solidFill>
              <a:latin typeface="Century Gothic"/>
              <a:ea typeface="Century Gothic"/>
              <a:cs typeface="Century Gothic"/>
              <a:sym typeface="Century Gothic"/>
            </a:endParaRPr>
          </a:p>
        </p:txBody>
      </p:sp>
      <p:sp>
        <p:nvSpPr>
          <p:cNvPr id="496" name="Google Shape;496;p52"/>
          <p:cNvSpPr txBox="1"/>
          <p:nvPr/>
        </p:nvSpPr>
        <p:spPr>
          <a:xfrm>
            <a:off x="403800" y="3287175"/>
            <a:ext cx="33567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?date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:hasDate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pic>
        <p:nvPicPr>
          <p:cNvPr id="497" name="Google Shape;497;p52"/>
          <p:cNvPicPr preferRelativeResize="0"/>
          <p:nvPr/>
        </p:nvPicPr>
        <p:blipFill>
          <a:blip r:embed="rId6">
            <a:alphaModFix/>
          </a:blip>
          <a:stretch>
            <a:fillRect/>
          </a:stretch>
        </p:blipFill>
        <p:spPr>
          <a:xfrm>
            <a:off x="403800" y="4332075"/>
            <a:ext cx="4064650" cy="24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53"/>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03" name="Google Shape;503;p53"/>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04" name="Google Shape;504;p53"/>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Name of the F1 driver with the highest number of pole position achieved</a:t>
            </a:r>
            <a:endParaRPr sz="1400"/>
          </a:p>
        </p:txBody>
      </p:sp>
      <p:sp>
        <p:nvSpPr>
          <p:cNvPr id="505" name="Google Shape;505;p53"/>
          <p:cNvSpPr txBox="1"/>
          <p:nvPr/>
        </p:nvSpPr>
        <p:spPr>
          <a:xfrm>
            <a:off x="403800" y="1482225"/>
            <a:ext cx="3356700" cy="11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sp>
        <p:nvSpPr>
          <p:cNvPr id="506" name="Google Shape;506;p53"/>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07" name="Google Shape;507;p53"/>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Name of the F1 driver with the highest number of pole position achieved, counted as number of times his starting grid position was 1. Also, printed the qualifying result in those races, to see if qualifying result is pole position or not (for penalties or other stuff)</a:t>
            </a:r>
            <a:endParaRPr>
              <a:solidFill>
                <a:schemeClr val="lt1"/>
              </a:solidFill>
              <a:latin typeface="Century Gothic"/>
              <a:ea typeface="Century Gothic"/>
              <a:cs typeface="Century Gothic"/>
              <a:sym typeface="Century Gothic"/>
            </a:endParaRPr>
          </a:p>
        </p:txBody>
      </p:sp>
      <p:sp>
        <p:nvSpPr>
          <p:cNvPr id="508" name="Google Shape;508;p53"/>
          <p:cNvSpPr txBox="1"/>
          <p:nvPr/>
        </p:nvSpPr>
        <p:spPr>
          <a:xfrm>
            <a:off x="4762525" y="2324250"/>
            <a:ext cx="32841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?driversName (COUNT(?driversName) as ?numOfPoles) (GROUP_CONCAT((?qualiPos) ; separator=",") AS ?qualifPositions)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a :RacePartecipation;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"1"^^xsd:integer;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OPTIONAL{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:hasA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?qualiPos.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?driversName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(?numOfPoles)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509" name="Google Shape;509;p53"/>
          <p:cNvPicPr preferRelativeResize="0"/>
          <p:nvPr/>
        </p:nvPicPr>
        <p:blipFill>
          <a:blip r:embed="rId5">
            <a:alphaModFix/>
          </a:blip>
          <a:stretch>
            <a:fillRect/>
          </a:stretch>
        </p:blipFill>
        <p:spPr>
          <a:xfrm>
            <a:off x="403800" y="2671125"/>
            <a:ext cx="3934802" cy="240150"/>
          </a:xfrm>
          <a:prstGeom prst="rect">
            <a:avLst/>
          </a:prstGeom>
          <a:noFill/>
          <a:ln>
            <a:noFill/>
          </a:ln>
        </p:spPr>
      </p:pic>
      <p:sp>
        <p:nvSpPr>
          <p:cNvPr id="510" name="Google Shape;510;p53"/>
          <p:cNvSpPr txBox="1"/>
          <p:nvPr/>
        </p:nvSpPr>
        <p:spPr>
          <a:xfrm>
            <a:off x="403800" y="2911275"/>
            <a:ext cx="39348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500">
                <a:solidFill>
                  <a:schemeClr val="lt1"/>
                </a:solidFill>
                <a:latin typeface="Century Gothic"/>
                <a:ea typeface="Century Gothic"/>
                <a:cs typeface="Century Gothic"/>
                <a:sym typeface="Century Gothic"/>
              </a:rPr>
              <a:t>Date of the first qualifying in the dataset</a:t>
            </a:r>
            <a:endParaRPr sz="1500">
              <a:solidFill>
                <a:schemeClr val="lt1"/>
              </a:solidFill>
              <a:latin typeface="Century Gothic"/>
              <a:ea typeface="Century Gothic"/>
              <a:cs typeface="Century Gothic"/>
              <a:sym typeface="Century Gothic"/>
            </a:endParaRPr>
          </a:p>
        </p:txBody>
      </p:sp>
      <p:sp>
        <p:nvSpPr>
          <p:cNvPr id="511" name="Google Shape;511;p53"/>
          <p:cNvSpPr txBox="1"/>
          <p:nvPr/>
        </p:nvSpPr>
        <p:spPr>
          <a:xfrm>
            <a:off x="403800" y="3287175"/>
            <a:ext cx="33567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xsd: &lt;http://www.w3.org/2001/XMLSchema#&gt;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?date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?qualiPart a :QualifPartecipation;</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:partecipatedInQualif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?quali a :Qualifying.</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a :Race;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:hasA ?quali;</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:hasDate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(?date)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1</a:t>
            </a:r>
            <a:endParaRPr sz="500">
              <a:solidFill>
                <a:schemeClr val="lt1"/>
              </a:solidFill>
              <a:latin typeface="Courier New"/>
              <a:ea typeface="Courier New"/>
              <a:cs typeface="Courier New"/>
              <a:sym typeface="Courier New"/>
            </a:endParaRPr>
          </a:p>
        </p:txBody>
      </p:sp>
      <p:pic>
        <p:nvPicPr>
          <p:cNvPr id="512" name="Google Shape;512;p53"/>
          <p:cNvPicPr preferRelativeResize="0"/>
          <p:nvPr/>
        </p:nvPicPr>
        <p:blipFill>
          <a:blip r:embed="rId6">
            <a:alphaModFix/>
          </a:blip>
          <a:stretch>
            <a:fillRect/>
          </a:stretch>
        </p:blipFill>
        <p:spPr>
          <a:xfrm>
            <a:off x="403800" y="4332075"/>
            <a:ext cx="4064650" cy="240150"/>
          </a:xfrm>
          <a:prstGeom prst="rect">
            <a:avLst/>
          </a:prstGeom>
          <a:noFill/>
          <a:ln>
            <a:noFill/>
          </a:ln>
        </p:spPr>
      </p:pic>
      <p:pic>
        <p:nvPicPr>
          <p:cNvPr id="513" name="Google Shape;513;p53"/>
          <p:cNvPicPr preferRelativeResize="0"/>
          <p:nvPr/>
        </p:nvPicPr>
        <p:blipFill>
          <a:blip r:embed="rId7">
            <a:alphaModFix/>
          </a:blip>
          <a:stretch>
            <a:fillRect/>
          </a:stretch>
        </p:blipFill>
        <p:spPr>
          <a:xfrm>
            <a:off x="4762525" y="4370170"/>
            <a:ext cx="4313498" cy="400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4"/>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19" name="Google Shape;519;p54"/>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20" name="Google Shape;520;p54"/>
          <p:cNvSpPr txBox="1">
            <a:spLocks noGrp="1"/>
          </p:cNvSpPr>
          <p:nvPr>
            <p:ph type="title"/>
          </p:nvPr>
        </p:nvSpPr>
        <p:spPr>
          <a:xfrm>
            <a:off x="403800" y="899400"/>
            <a:ext cx="80964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Are drivers who won the championship after 2000 older than those who won it before 2000, on average?</a:t>
            </a:r>
            <a:endParaRPr sz="1400"/>
          </a:p>
        </p:txBody>
      </p:sp>
      <p:sp>
        <p:nvSpPr>
          <p:cNvPr id="521" name="Google Shape;521;p54"/>
          <p:cNvSpPr txBox="1"/>
          <p:nvPr/>
        </p:nvSpPr>
        <p:spPr>
          <a:xfrm>
            <a:off x="403800" y="1482225"/>
            <a:ext cx="3855000" cy="31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400">
                <a:solidFill>
                  <a:schemeClr val="lt1"/>
                </a:solidFill>
                <a:latin typeface="Courier New"/>
                <a:ea typeface="Courier New"/>
                <a:cs typeface="Courier New"/>
                <a:sym typeface="Courier New"/>
              </a:rPr>
              <a:t>PREFIX : &lt;https://www.dei.unipd.it/db2/groupProject/FASTianF1#&gt;</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ASK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(AVG(?age) as ?avgOldAge)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?stand :hasRace ?race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:hasDriver ?driv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:hasTotalPosition ?pos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?driv :hasDateOfBirth ?dob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:hasDate ?raceDate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:inSeason ?outerSeason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?outerRound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?outerSeason :hasYear ?outerYear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BIND((YEAR(?raceDate) - YEAR(?dob)) AS ?age)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FILTER(?outerRound = ?maxRound &amp;&amp; ?outerYear = ?year &amp;&amp; ?pos = 1)</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?year (MAX(?round) AS ?maxRound) WHERE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:inSeason ?season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?season :hasYear ?year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FILTER(?year &lt; 2000)</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GROUP BY ?year</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(AVG(?age) as ?avgRecentAge)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?stand :hasRace ?race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:hasDriver ?driv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:hasTotalPosition ?pos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?driv :hasDateOfBirth ?dob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:hasDate ?raceDate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:inSeason ?outerSeason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?outerRound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?outerSeason :hasYear ?outerYear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BIND((YEAR(?raceDate) - YEAR(?dob)) AS ?age)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FILTER(?outerRound = ?maxRound &amp;&amp; ?outerYear = ?year &amp;&amp; ?pos = 1)</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?year (MAX(?round) AS ?maxRound) WHERE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:inSeason ?season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?season :hasYear ?year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FILTER(?year &gt;= 2000)</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GROUP BY ?year</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FILTER(?avgRecentAge &gt; ?avgOldAge)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400">
              <a:solidFill>
                <a:schemeClr val="lt1"/>
              </a:solidFill>
              <a:latin typeface="Courier New"/>
              <a:ea typeface="Courier New"/>
              <a:cs typeface="Courier New"/>
              <a:sym typeface="Courier New"/>
            </a:endParaRPr>
          </a:p>
        </p:txBody>
      </p:sp>
      <p:sp>
        <p:nvSpPr>
          <p:cNvPr id="522" name="Google Shape;522;p54"/>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55"/>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28" name="Google Shape;528;p55"/>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29" name="Google Shape;529;p55"/>
          <p:cNvSpPr txBox="1">
            <a:spLocks noGrp="1"/>
          </p:cNvSpPr>
          <p:nvPr>
            <p:ph type="title"/>
          </p:nvPr>
        </p:nvSpPr>
        <p:spPr>
          <a:xfrm>
            <a:off x="403800" y="899400"/>
            <a:ext cx="80964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Are drivers who won the championship after 2000 older than those who won it before 2000, on average?</a:t>
            </a:r>
            <a:endParaRPr sz="1400"/>
          </a:p>
        </p:txBody>
      </p:sp>
      <p:sp>
        <p:nvSpPr>
          <p:cNvPr id="530" name="Google Shape;530;p55"/>
          <p:cNvSpPr txBox="1"/>
          <p:nvPr/>
        </p:nvSpPr>
        <p:spPr>
          <a:xfrm>
            <a:off x="403800" y="1482225"/>
            <a:ext cx="3855000" cy="31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400">
                <a:solidFill>
                  <a:schemeClr val="lt1"/>
                </a:solidFill>
                <a:latin typeface="Courier New"/>
                <a:ea typeface="Courier New"/>
                <a:cs typeface="Courier New"/>
                <a:sym typeface="Courier New"/>
              </a:rPr>
              <a:t>PREFIX : &lt;https://www.dei.unipd.it/db2/groupProject/FASTianF1#&gt;</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ASK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(AVG(?age) as ?avgOldAge)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?stand :hasRace ?race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:hasDriver ?driv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:hasTotalPosition ?pos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?driv :hasDateOfBirth ?dob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:hasDate ?raceDate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:inSeason ?outerSeason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?outerRound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?outerSeason :hasYear ?outerYear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BIND((YEAR(?raceDate) - YEAR(?dob)) AS ?age)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FILTER(?outerRound = ?maxRound &amp;&amp; ?outerYear = ?year &amp;&amp; ?pos = 1)</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?year (MAX(?round) AS ?maxRound) WHERE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:inSeason ?season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?season :hasYear ?year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FILTER(?year &lt; 2000)</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GROUP BY ?year</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(AVG(?age) as ?avgRecentAge) WHERE{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?stand :hasRace ?race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:hasDriver ?driv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:hasTotalPosition ?pos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?driv :hasDateOfBirth ?dob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:hasDate ?raceDate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:inSeason ?outerSeason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?outerRound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?outerSeason :hasYear ?outerYear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BIND((YEAR(?raceDate) - YEAR(?dob)) AS ?age)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FILTER(?outerRound = ?maxRound &amp;&amp; ?outerYear = ?year &amp;&amp; ?pos = 1)</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SELECT ?year (MAX(?round) AS ?maxRound) WHERE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?race :inSeason ?season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:hasRound ?round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?season :hasYear ?year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FILTER(?year &gt;= 2000)</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GROUP BY ?year</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    FILTER(?avgRecentAge &gt; ?avgOldAge)</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400">
                <a:solidFill>
                  <a:schemeClr val="lt1"/>
                </a:solidFill>
                <a:latin typeface="Courier New"/>
                <a:ea typeface="Courier New"/>
                <a:cs typeface="Courier New"/>
                <a:sym typeface="Courier New"/>
              </a:rPr>
              <a:t>}</a:t>
            </a:r>
            <a:endParaRPr sz="4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400">
              <a:solidFill>
                <a:schemeClr val="lt1"/>
              </a:solidFill>
              <a:latin typeface="Courier New"/>
              <a:ea typeface="Courier New"/>
              <a:cs typeface="Courier New"/>
              <a:sym typeface="Courier New"/>
            </a:endParaRPr>
          </a:p>
        </p:txBody>
      </p:sp>
      <p:sp>
        <p:nvSpPr>
          <p:cNvPr id="531" name="Google Shape;531;p55"/>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pic>
        <p:nvPicPr>
          <p:cNvPr id="532" name="Google Shape;532;p55"/>
          <p:cNvPicPr preferRelativeResize="0"/>
          <p:nvPr/>
        </p:nvPicPr>
        <p:blipFill>
          <a:blip r:embed="rId5">
            <a:alphaModFix/>
          </a:blip>
          <a:stretch>
            <a:fillRect/>
          </a:stretch>
        </p:blipFill>
        <p:spPr>
          <a:xfrm>
            <a:off x="3055625" y="4032551"/>
            <a:ext cx="3626200" cy="644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56"/>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38" name="Google Shape;538;p56"/>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39" name="Google Shape;539;p56"/>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Every championship winner driver, ordered by season</a:t>
            </a:r>
            <a:endParaRPr sz="1400"/>
          </a:p>
        </p:txBody>
      </p:sp>
      <p:sp>
        <p:nvSpPr>
          <p:cNvPr id="540" name="Google Shape;540;p56"/>
          <p:cNvSpPr txBox="1"/>
          <p:nvPr/>
        </p:nvSpPr>
        <p:spPr>
          <a:xfrm>
            <a:off x="403800" y="1482225"/>
            <a:ext cx="3356700" cy="19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(?outerYear AS ?seasonYear)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(?seasonYear)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541" name="Google Shape;541;p56"/>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42" name="Google Shape;542;p56"/>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Championship winning drivers who won more than 2 championships, ordered by number of championships won</a:t>
            </a:r>
            <a:endParaRPr>
              <a:solidFill>
                <a:schemeClr val="lt1"/>
              </a:solidFill>
              <a:latin typeface="Century Gothic"/>
              <a:ea typeface="Century Gothic"/>
              <a:cs typeface="Century Gothic"/>
              <a:sym typeface="Century Gothic"/>
            </a:endParaRPr>
          </a:p>
        </p:txBody>
      </p:sp>
      <p:sp>
        <p:nvSpPr>
          <p:cNvPr id="543" name="Google Shape;543;p56"/>
          <p:cNvSpPr txBox="1"/>
          <p:nvPr/>
        </p:nvSpPr>
        <p:spPr>
          <a:xfrm>
            <a:off x="4762525" y="1600350"/>
            <a:ext cx="32841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HAVING (?numOfWins &gt; 2)</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57"/>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49" name="Google Shape;549;p57"/>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50" name="Google Shape;550;p57"/>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Every championship winner driver, ordered by season</a:t>
            </a:r>
            <a:endParaRPr sz="1400"/>
          </a:p>
        </p:txBody>
      </p:sp>
      <p:sp>
        <p:nvSpPr>
          <p:cNvPr id="551" name="Google Shape;551;p57"/>
          <p:cNvSpPr txBox="1"/>
          <p:nvPr/>
        </p:nvSpPr>
        <p:spPr>
          <a:xfrm>
            <a:off x="403800" y="1482225"/>
            <a:ext cx="3356700" cy="19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(?outerYear AS ?seasonYear)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(?seasonYear)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552" name="Google Shape;552;p57"/>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53" name="Google Shape;553;p57"/>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Championship winning drivers who won more than 2 championships, ordered by number of championships won</a:t>
            </a:r>
            <a:endParaRPr>
              <a:solidFill>
                <a:schemeClr val="lt1"/>
              </a:solidFill>
              <a:latin typeface="Century Gothic"/>
              <a:ea typeface="Century Gothic"/>
              <a:cs typeface="Century Gothic"/>
              <a:sym typeface="Century Gothic"/>
            </a:endParaRPr>
          </a:p>
        </p:txBody>
      </p:sp>
      <p:sp>
        <p:nvSpPr>
          <p:cNvPr id="554" name="Google Shape;554;p57"/>
          <p:cNvSpPr txBox="1"/>
          <p:nvPr/>
        </p:nvSpPr>
        <p:spPr>
          <a:xfrm>
            <a:off x="4762525" y="1600350"/>
            <a:ext cx="32841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HAVING (?numOfWins &gt; 2)</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555" name="Google Shape;555;p57"/>
          <p:cNvPicPr preferRelativeResize="0"/>
          <p:nvPr/>
        </p:nvPicPr>
        <p:blipFill>
          <a:blip r:embed="rId5">
            <a:alphaModFix/>
          </a:blip>
          <a:stretch>
            <a:fillRect/>
          </a:stretch>
        </p:blipFill>
        <p:spPr>
          <a:xfrm>
            <a:off x="403800" y="3446324"/>
            <a:ext cx="3585434" cy="1619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8"/>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61" name="Google Shape;561;p58"/>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62" name="Google Shape;562;p58"/>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Every championship winner driver, ordered by season</a:t>
            </a:r>
            <a:endParaRPr sz="1400"/>
          </a:p>
        </p:txBody>
      </p:sp>
      <p:sp>
        <p:nvSpPr>
          <p:cNvPr id="563" name="Google Shape;563;p58"/>
          <p:cNvSpPr txBox="1"/>
          <p:nvPr/>
        </p:nvSpPr>
        <p:spPr>
          <a:xfrm>
            <a:off x="403800" y="1482225"/>
            <a:ext cx="3356700" cy="19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(?outerYear AS ?seasonYear)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(?seasonYear)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564" name="Google Shape;564;p58"/>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65" name="Google Shape;565;p58"/>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Championship winning drivers who won more than 2 championships, ordered by number of championships won</a:t>
            </a:r>
            <a:endParaRPr>
              <a:solidFill>
                <a:schemeClr val="lt1"/>
              </a:solidFill>
              <a:latin typeface="Century Gothic"/>
              <a:ea typeface="Century Gothic"/>
              <a:cs typeface="Century Gothic"/>
              <a:sym typeface="Century Gothic"/>
            </a:endParaRPr>
          </a:p>
        </p:txBody>
      </p:sp>
      <p:sp>
        <p:nvSpPr>
          <p:cNvPr id="566" name="Google Shape;566;p58"/>
          <p:cNvSpPr txBox="1"/>
          <p:nvPr/>
        </p:nvSpPr>
        <p:spPr>
          <a:xfrm>
            <a:off x="4762525" y="1600350"/>
            <a:ext cx="32841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(COUNT(?name) AS ?numOfWins)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:hasDate ?raceDate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?outerSeason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?outerSeason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HAVING (?numOfWins &gt; 2)</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(?numOfWins)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567" name="Google Shape;567;p58"/>
          <p:cNvPicPr preferRelativeResize="0"/>
          <p:nvPr/>
        </p:nvPicPr>
        <p:blipFill>
          <a:blip r:embed="rId5">
            <a:alphaModFix/>
          </a:blip>
          <a:stretch>
            <a:fillRect/>
          </a:stretch>
        </p:blipFill>
        <p:spPr>
          <a:xfrm>
            <a:off x="403800" y="3446324"/>
            <a:ext cx="3585434" cy="1619400"/>
          </a:xfrm>
          <a:prstGeom prst="rect">
            <a:avLst/>
          </a:prstGeom>
          <a:noFill/>
          <a:ln>
            <a:noFill/>
          </a:ln>
        </p:spPr>
      </p:pic>
      <p:pic>
        <p:nvPicPr>
          <p:cNvPr id="568" name="Google Shape;568;p58"/>
          <p:cNvPicPr preferRelativeResize="0"/>
          <p:nvPr/>
        </p:nvPicPr>
        <p:blipFill>
          <a:blip r:embed="rId6">
            <a:alphaModFix/>
          </a:blip>
          <a:stretch>
            <a:fillRect/>
          </a:stretch>
        </p:blipFill>
        <p:spPr>
          <a:xfrm>
            <a:off x="4762525" y="3695850"/>
            <a:ext cx="4030024" cy="141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Dataset</a:t>
            </a:r>
            <a:endParaRPr>
              <a:latin typeface="Formula1 Display Regular" panose="02000000000000000000" pitchFamily="50" charset="0"/>
            </a:endParaRPr>
          </a:p>
        </p:txBody>
      </p:sp>
      <p:sp>
        <p:nvSpPr>
          <p:cNvPr id="163" name="Google Shape;163;p22"/>
          <p:cNvSpPr txBox="1">
            <a:spLocks noGrp="1"/>
          </p:cNvSpPr>
          <p:nvPr>
            <p:ph type="body" idx="1"/>
          </p:nvPr>
        </p:nvSpPr>
        <p:spPr>
          <a:xfrm>
            <a:off x="533400" y="1938350"/>
            <a:ext cx="4999500" cy="2825700"/>
          </a:xfrm>
          <a:prstGeom prst="rect">
            <a:avLst/>
          </a:prstGeom>
        </p:spPr>
        <p:txBody>
          <a:bodyPr spcFirstLastPara="1" wrap="square" lIns="91425" tIns="45700" rIns="91425" bIns="45700" anchor="t" anchorCtr="0">
            <a:normAutofit/>
          </a:bodyPr>
          <a:lstStyle/>
          <a:p>
            <a:pPr marL="457200" lvl="0" indent="-292100" algn="l" rtl="0">
              <a:spcBef>
                <a:spcPts val="360"/>
              </a:spcBef>
              <a:spcAft>
                <a:spcPts val="0"/>
              </a:spcAft>
              <a:buSzPts val="1000"/>
              <a:buChar char="●"/>
            </a:pPr>
            <a:r>
              <a:rPr lang="it" sz="1000" b="1">
                <a:latin typeface="Formula1 Display Bold" panose="02000000000000000000" pitchFamily="50" charset="0"/>
              </a:rPr>
              <a:t>circuits.csv</a:t>
            </a:r>
            <a:r>
              <a:rPr lang="it" sz="1000">
                <a:latin typeface="Formula1 Display Regular" panose="02000000000000000000" pitchFamily="50" charset="0"/>
              </a:rPr>
              <a:t> (circuits where F1 races are held)</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constructor_results.csv </a:t>
            </a:r>
            <a:r>
              <a:rPr lang="it" sz="1000">
                <a:latin typeface="Formula1 Display Regular" panose="02000000000000000000" pitchFamily="50" charset="0"/>
              </a:rPr>
              <a:t>(race results of the constructor's championship)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constructor_standings.csv</a:t>
            </a:r>
            <a:r>
              <a:rPr lang="it" sz="1000">
                <a:latin typeface="Formula1 Display Bold" panose="02000000000000000000" pitchFamily="50" charset="0"/>
              </a:rPr>
              <a:t> </a:t>
            </a:r>
            <a:r>
              <a:rPr lang="it" sz="1000">
                <a:latin typeface="Formula1 Display Regular" panose="02000000000000000000" pitchFamily="50" charset="0"/>
              </a:rPr>
              <a:t>(final standings of the constructor's championship)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constructors.csv</a:t>
            </a:r>
            <a:r>
              <a:rPr lang="it" sz="1000">
                <a:latin typeface="Formula1 Display Regular" panose="02000000000000000000" pitchFamily="50" charset="0"/>
              </a:rPr>
              <a:t> (constructors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driver_standings.csv</a:t>
            </a:r>
            <a:r>
              <a:rPr lang="it" sz="1000">
                <a:latin typeface="Formula1 Display Bold" panose="02000000000000000000" pitchFamily="50" charset="0"/>
              </a:rPr>
              <a:t> </a:t>
            </a:r>
            <a:r>
              <a:rPr lang="it" sz="1000">
                <a:latin typeface="Formula1 Display Regular" panose="02000000000000000000" pitchFamily="50" charset="0"/>
              </a:rPr>
              <a:t>(final standings of the driver's championship)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drivers.csv</a:t>
            </a:r>
            <a:r>
              <a:rPr lang="it" sz="1000">
                <a:latin typeface="Formula1 Display Bold" panose="02000000000000000000" pitchFamily="50" charset="0"/>
              </a:rPr>
              <a:t> </a:t>
            </a:r>
            <a:r>
              <a:rPr lang="it" sz="1000">
                <a:latin typeface="Formula1 Display Regular" panose="02000000000000000000" pitchFamily="50" charset="0"/>
              </a:rPr>
              <a:t>(drivers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lap_times.csv</a:t>
            </a:r>
            <a:r>
              <a:rPr lang="it" sz="1000">
                <a:latin typeface="Formula1 Display Bold" panose="02000000000000000000" pitchFamily="50" charset="0"/>
              </a:rPr>
              <a:t> </a:t>
            </a:r>
            <a:r>
              <a:rPr lang="it" sz="1000">
                <a:latin typeface="Formula1 Display Regular" panose="02000000000000000000" pitchFamily="50" charset="0"/>
              </a:rPr>
              <a:t>(lap times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pit_stops.csv</a:t>
            </a:r>
            <a:r>
              <a:rPr lang="it" sz="1000">
                <a:latin typeface="Formula1 Display Bold" panose="02000000000000000000" pitchFamily="50" charset="0"/>
              </a:rPr>
              <a:t> </a:t>
            </a:r>
            <a:r>
              <a:rPr lang="it" sz="1000">
                <a:latin typeface="Formula1 Display Regular" panose="02000000000000000000" pitchFamily="50" charset="0"/>
              </a:rPr>
              <a:t>(pit stops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qualifying.csv</a:t>
            </a:r>
            <a:r>
              <a:rPr lang="it" sz="1000">
                <a:latin typeface="Formula1 Display Bold" panose="02000000000000000000" pitchFamily="50" charset="0"/>
              </a:rPr>
              <a:t> </a:t>
            </a:r>
            <a:r>
              <a:rPr lang="it" sz="1000">
                <a:latin typeface="Formula1 Display Regular" panose="02000000000000000000" pitchFamily="50" charset="0"/>
              </a:rPr>
              <a:t>(qualifying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races.csv</a:t>
            </a:r>
            <a:r>
              <a:rPr lang="it" sz="1000">
                <a:latin typeface="Formula1 Display Bold" panose="02000000000000000000" pitchFamily="50" charset="0"/>
              </a:rPr>
              <a:t> </a:t>
            </a:r>
            <a:r>
              <a:rPr lang="it" sz="1000">
                <a:latin typeface="Formula1 Display Regular" panose="02000000000000000000" pitchFamily="50" charset="0"/>
              </a:rPr>
              <a:t>(races in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results.csv</a:t>
            </a:r>
            <a:r>
              <a:rPr lang="it" sz="1000">
                <a:latin typeface="Formula1 Display Bold" panose="02000000000000000000" pitchFamily="50" charset="0"/>
              </a:rPr>
              <a:t> </a:t>
            </a:r>
            <a:r>
              <a:rPr lang="it" sz="1000">
                <a:latin typeface="Formula1 Display Regular" panose="02000000000000000000" pitchFamily="50" charset="0"/>
              </a:rPr>
              <a:t>(results of F1 races)</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seasons.csv</a:t>
            </a:r>
            <a:r>
              <a:rPr lang="it" sz="1000">
                <a:latin typeface="Formula1 Display Bold" panose="02000000000000000000" pitchFamily="50" charset="0"/>
              </a:rPr>
              <a:t> </a:t>
            </a:r>
            <a:r>
              <a:rPr lang="it" sz="1000">
                <a:latin typeface="Formula1 Display Regular" panose="02000000000000000000" pitchFamily="50" charset="0"/>
              </a:rPr>
              <a:t>(seasons of F1)</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sprint_results.csv</a:t>
            </a:r>
            <a:r>
              <a:rPr lang="it" sz="1000">
                <a:latin typeface="Formula1 Display Bold" panose="02000000000000000000" pitchFamily="50" charset="0"/>
              </a:rPr>
              <a:t> </a:t>
            </a:r>
            <a:r>
              <a:rPr lang="it" sz="1000">
                <a:latin typeface="Formula1 Display Regular" panose="02000000000000000000" pitchFamily="50" charset="0"/>
              </a:rPr>
              <a:t>(results of F1 sprint races)</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status.csv</a:t>
            </a:r>
            <a:r>
              <a:rPr lang="it" sz="1000">
                <a:latin typeface="Formula1 Display Bold" panose="02000000000000000000" pitchFamily="50" charset="0"/>
              </a:rPr>
              <a:t> </a:t>
            </a:r>
            <a:r>
              <a:rPr lang="it" sz="1000">
                <a:latin typeface="Formula1 Display Regular" panose="02000000000000000000" pitchFamily="50" charset="0"/>
              </a:rPr>
              <a:t>(Mapping of various statuses)</a:t>
            </a:r>
            <a:endParaRPr sz="1000">
              <a:latin typeface="Formula1 Display Regular" panose="02000000000000000000" pitchFamily="50" charset="0"/>
            </a:endParaRPr>
          </a:p>
        </p:txBody>
      </p:sp>
      <p:pic>
        <p:nvPicPr>
          <p:cNvPr id="164" name="Google Shape;164;p22"/>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165" name="Google Shape;165;p22"/>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166" name="Google Shape;166;p22"/>
          <p:cNvPicPr preferRelativeResize="0"/>
          <p:nvPr/>
        </p:nvPicPr>
        <p:blipFill>
          <a:blip r:embed="rId5">
            <a:alphaModFix/>
          </a:blip>
          <a:stretch>
            <a:fillRect/>
          </a:stretch>
        </p:blipFill>
        <p:spPr>
          <a:xfrm>
            <a:off x="5785375" y="1866850"/>
            <a:ext cx="1695610" cy="289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59"/>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74" name="Google Shape;574;p59"/>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75" name="Google Shape;575;p59"/>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Winners of driver's championship and constructor's championship for each season.</a:t>
            </a:r>
            <a:endParaRPr sz="1400"/>
          </a:p>
        </p:txBody>
      </p:sp>
      <p:sp>
        <p:nvSpPr>
          <p:cNvPr id="576" name="Google Shape;576;p59"/>
          <p:cNvSpPr txBox="1"/>
          <p:nvPr/>
        </p:nvSpPr>
        <p:spPr>
          <a:xfrm>
            <a:off x="403800" y="1425075"/>
            <a:ext cx="33567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?outerYear ?driverName ?constructorName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 :hasName ?constructorName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(?outerYear)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577" name="Google Shape;577;p59"/>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78" name="Google Shape;578;p59"/>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gained the most positions during a race after 2000</a:t>
            </a:r>
            <a:endParaRPr>
              <a:solidFill>
                <a:schemeClr val="lt1"/>
              </a:solidFill>
              <a:latin typeface="Century Gothic"/>
              <a:ea typeface="Century Gothic"/>
              <a:cs typeface="Century Gothic"/>
              <a:sym typeface="Century Gothic"/>
            </a:endParaRPr>
          </a:p>
        </p:txBody>
      </p:sp>
      <p:sp>
        <p:nvSpPr>
          <p:cNvPr id="579" name="Google Shape;579;p59"/>
          <p:cNvSpPr txBox="1"/>
          <p:nvPr/>
        </p:nvSpPr>
        <p:spPr>
          <a:xfrm>
            <a:off x="4762525" y="1425075"/>
            <a:ext cx="32841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?year ?positionsGained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:hasStartingGridPosition ?grid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FILTER(?year &gt;= 2000)</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BIND((?grid - ?pos) AS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50</a:t>
            </a:r>
            <a:endParaRPr sz="500">
              <a:solidFill>
                <a:schemeClr val="lt1"/>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60"/>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85" name="Google Shape;585;p60"/>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86" name="Google Shape;586;p60"/>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Winners of driver's championship and constructor's championship for each season.</a:t>
            </a:r>
            <a:endParaRPr sz="1400"/>
          </a:p>
        </p:txBody>
      </p:sp>
      <p:sp>
        <p:nvSpPr>
          <p:cNvPr id="587" name="Google Shape;587;p60"/>
          <p:cNvSpPr txBox="1"/>
          <p:nvPr/>
        </p:nvSpPr>
        <p:spPr>
          <a:xfrm>
            <a:off x="403800" y="1425075"/>
            <a:ext cx="33567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?outerYear ?driverName ?constructorName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 :hasName ?constructorName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(?outerYear)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588" name="Google Shape;588;p60"/>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589" name="Google Shape;589;p60"/>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gained the most positions during a race after 2000</a:t>
            </a:r>
            <a:endParaRPr>
              <a:solidFill>
                <a:schemeClr val="lt1"/>
              </a:solidFill>
              <a:latin typeface="Century Gothic"/>
              <a:ea typeface="Century Gothic"/>
              <a:cs typeface="Century Gothic"/>
              <a:sym typeface="Century Gothic"/>
            </a:endParaRPr>
          </a:p>
        </p:txBody>
      </p:sp>
      <p:sp>
        <p:nvSpPr>
          <p:cNvPr id="590" name="Google Shape;590;p60"/>
          <p:cNvSpPr txBox="1"/>
          <p:nvPr/>
        </p:nvSpPr>
        <p:spPr>
          <a:xfrm>
            <a:off x="4762525" y="1425075"/>
            <a:ext cx="32841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?year ?positionsGained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:hasStartingGridPosition ?grid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FILTER(?year &gt;= 2000)</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BIND((?grid - ?pos) AS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50</a:t>
            </a:r>
            <a:endParaRPr sz="500">
              <a:solidFill>
                <a:schemeClr val="lt1"/>
              </a:solidFill>
              <a:latin typeface="Courier New"/>
              <a:ea typeface="Courier New"/>
              <a:cs typeface="Courier New"/>
              <a:sym typeface="Courier New"/>
            </a:endParaRPr>
          </a:p>
        </p:txBody>
      </p:sp>
      <p:pic>
        <p:nvPicPr>
          <p:cNvPr id="591" name="Google Shape;591;p60"/>
          <p:cNvPicPr preferRelativeResize="0"/>
          <p:nvPr/>
        </p:nvPicPr>
        <p:blipFill>
          <a:blip r:embed="rId5">
            <a:alphaModFix/>
          </a:blip>
          <a:stretch>
            <a:fillRect/>
          </a:stretch>
        </p:blipFill>
        <p:spPr>
          <a:xfrm>
            <a:off x="403788" y="3543425"/>
            <a:ext cx="4148224" cy="1468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61"/>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597" name="Google Shape;597;p61"/>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598" name="Google Shape;598;p61"/>
          <p:cNvSpPr txBox="1">
            <a:spLocks noGrp="1"/>
          </p:cNvSpPr>
          <p:nvPr>
            <p:ph type="title"/>
          </p:nvPr>
        </p:nvSpPr>
        <p:spPr>
          <a:xfrm>
            <a:off x="403800" y="899400"/>
            <a:ext cx="4168200" cy="58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Winners of driver's championship and constructor's championship for each season.</a:t>
            </a:r>
            <a:endParaRPr sz="1400"/>
          </a:p>
        </p:txBody>
      </p:sp>
      <p:sp>
        <p:nvSpPr>
          <p:cNvPr id="599" name="Google Shape;599;p61"/>
          <p:cNvSpPr txBox="1"/>
          <p:nvPr/>
        </p:nvSpPr>
        <p:spPr>
          <a:xfrm>
            <a:off x="403800" y="1425075"/>
            <a:ext cx="3356700" cy="20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?outerYear ?driverName ?constructorName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?constStand :hasTotalPosition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:hasConstructor ?const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?outerRound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?outerYear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?const :hasName ?constructorName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FILTER(?outerRound = ?maxRound &amp;&amp; ?outerYear = ?year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?year (MAX(?round) AS ?maxRound)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(?outerYear)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600" name="Google Shape;600;p61"/>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601" name="Google Shape;601;p61"/>
          <p:cNvSpPr txBox="1"/>
          <p:nvPr/>
        </p:nvSpPr>
        <p:spPr>
          <a:xfrm>
            <a:off x="4762525" y="899400"/>
            <a:ext cx="42252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gained the most positions during a race after 2000</a:t>
            </a:r>
            <a:endParaRPr>
              <a:solidFill>
                <a:schemeClr val="lt1"/>
              </a:solidFill>
              <a:latin typeface="Century Gothic"/>
              <a:ea typeface="Century Gothic"/>
              <a:cs typeface="Century Gothic"/>
              <a:sym typeface="Century Gothic"/>
            </a:endParaRPr>
          </a:p>
        </p:txBody>
      </p:sp>
      <p:sp>
        <p:nvSpPr>
          <p:cNvPr id="602" name="Google Shape;602;p61"/>
          <p:cNvSpPr txBox="1"/>
          <p:nvPr/>
        </p:nvSpPr>
        <p:spPr>
          <a:xfrm>
            <a:off x="4762525" y="1425075"/>
            <a:ext cx="32841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?year ?positionsGained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:hasStartingGridPosition ?grid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FILTER(?year &gt;= 2000)</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BIND((?grid - ?pos) AS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(?positionsGained)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LIMIT 50</a:t>
            </a:r>
            <a:endParaRPr sz="500">
              <a:solidFill>
                <a:schemeClr val="lt1"/>
              </a:solidFill>
              <a:latin typeface="Courier New"/>
              <a:ea typeface="Courier New"/>
              <a:cs typeface="Courier New"/>
              <a:sym typeface="Courier New"/>
            </a:endParaRPr>
          </a:p>
        </p:txBody>
      </p:sp>
      <p:pic>
        <p:nvPicPr>
          <p:cNvPr id="603" name="Google Shape;603;p61"/>
          <p:cNvPicPr preferRelativeResize="0"/>
          <p:nvPr/>
        </p:nvPicPr>
        <p:blipFill>
          <a:blip r:embed="rId5">
            <a:alphaModFix/>
          </a:blip>
          <a:stretch>
            <a:fillRect/>
          </a:stretch>
        </p:blipFill>
        <p:spPr>
          <a:xfrm>
            <a:off x="403788" y="3543425"/>
            <a:ext cx="4148224" cy="1468500"/>
          </a:xfrm>
          <a:prstGeom prst="rect">
            <a:avLst/>
          </a:prstGeom>
          <a:noFill/>
          <a:ln>
            <a:noFill/>
          </a:ln>
        </p:spPr>
      </p:pic>
      <p:pic>
        <p:nvPicPr>
          <p:cNvPr id="604" name="Google Shape;604;p61"/>
          <p:cNvPicPr preferRelativeResize="0"/>
          <p:nvPr/>
        </p:nvPicPr>
        <p:blipFill>
          <a:blip r:embed="rId6">
            <a:alphaModFix/>
          </a:blip>
          <a:stretch>
            <a:fillRect/>
          </a:stretch>
        </p:blipFill>
        <p:spPr>
          <a:xfrm>
            <a:off x="4762525" y="2885550"/>
            <a:ext cx="4320952" cy="2048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62"/>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610" name="Google Shape;610;p62"/>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611" name="Google Shape;611;p62"/>
          <p:cNvSpPr txBox="1">
            <a:spLocks noGrp="1"/>
          </p:cNvSpPr>
          <p:nvPr>
            <p:ph type="title"/>
          </p:nvPr>
        </p:nvSpPr>
        <p:spPr>
          <a:xfrm>
            <a:off x="403800" y="899400"/>
            <a:ext cx="4168200" cy="62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Drivers ordered by pole-to-win percentage (percentage of races won starting from the first position in grid)</a:t>
            </a:r>
            <a:endParaRPr sz="1400"/>
          </a:p>
        </p:txBody>
      </p:sp>
      <p:sp>
        <p:nvSpPr>
          <p:cNvPr id="612" name="Google Shape;612;p62"/>
          <p:cNvSpPr txBox="1"/>
          <p:nvPr/>
        </p:nvSpPr>
        <p:spPr>
          <a:xfrm>
            <a:off x="403800" y="1474600"/>
            <a:ext cx="3356700" cy="25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?numOfPoleWins ?numOfPoles ?winPercentage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BIND((?numOfPoleWins / ?numOfPoles) * 100 AS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613" name="Google Shape;613;p62"/>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614" name="Google Shape;614;p62"/>
          <p:cNvSpPr txBox="1"/>
          <p:nvPr/>
        </p:nvSpPr>
        <p:spPr>
          <a:xfrm>
            <a:off x="4762525" y="817500"/>
            <a:ext cx="4225200" cy="7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finished first in a race and were placed in the last quarter in the standing of the previous race.</a:t>
            </a:r>
            <a:endParaRPr>
              <a:solidFill>
                <a:schemeClr val="lt1"/>
              </a:solidFill>
              <a:latin typeface="Century Gothic"/>
              <a:ea typeface="Century Gothic"/>
              <a:cs typeface="Century Gothic"/>
              <a:sym typeface="Century Gothic"/>
            </a:endParaRPr>
          </a:p>
        </p:txBody>
      </p:sp>
      <p:sp>
        <p:nvSpPr>
          <p:cNvPr id="615" name="Google Shape;615;p62"/>
          <p:cNvSpPr txBox="1"/>
          <p:nvPr/>
        </p:nvSpPr>
        <p:spPr>
          <a:xfrm>
            <a:off x="4762525" y="1497450"/>
            <a:ext cx="3284100" cy="24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?round ?year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BIND((?round-1) AS ?prevRound)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",?lname)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EXISTS{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?prevRace :hasRound ?prevRound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?prevRace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 (?totPos &gt;= ((?maxPos/4)*3) &amp;&amp; ?prevRace =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?raceMax (MAX(?totPos) AS ?maxPos)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?standing a :DriverStanding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?raceMax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3"/>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621" name="Google Shape;621;p63"/>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622" name="Google Shape;622;p63"/>
          <p:cNvSpPr txBox="1">
            <a:spLocks noGrp="1"/>
          </p:cNvSpPr>
          <p:nvPr>
            <p:ph type="title"/>
          </p:nvPr>
        </p:nvSpPr>
        <p:spPr>
          <a:xfrm>
            <a:off x="403800" y="899400"/>
            <a:ext cx="4168200" cy="62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Drivers ordered by pole-to-win percentage (percentage of races won starting from the first position in grid)</a:t>
            </a:r>
            <a:endParaRPr sz="1400"/>
          </a:p>
        </p:txBody>
      </p:sp>
      <p:sp>
        <p:nvSpPr>
          <p:cNvPr id="623" name="Google Shape;623;p63"/>
          <p:cNvSpPr txBox="1"/>
          <p:nvPr/>
        </p:nvSpPr>
        <p:spPr>
          <a:xfrm>
            <a:off x="403800" y="1474600"/>
            <a:ext cx="3356700" cy="25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?numOfPoleWins ?numOfPoles ?winPercentage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BIND((?numOfPoleWins / ?numOfPoles) * 100 AS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624" name="Google Shape;624;p63"/>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625" name="Google Shape;625;p63"/>
          <p:cNvSpPr txBox="1"/>
          <p:nvPr/>
        </p:nvSpPr>
        <p:spPr>
          <a:xfrm>
            <a:off x="4762525" y="817500"/>
            <a:ext cx="4225200" cy="7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finished first in a race and were placed in the last quarter in the standing of the previous race.</a:t>
            </a:r>
            <a:endParaRPr>
              <a:solidFill>
                <a:schemeClr val="lt1"/>
              </a:solidFill>
              <a:latin typeface="Century Gothic"/>
              <a:ea typeface="Century Gothic"/>
              <a:cs typeface="Century Gothic"/>
              <a:sym typeface="Century Gothic"/>
            </a:endParaRPr>
          </a:p>
        </p:txBody>
      </p:sp>
      <p:sp>
        <p:nvSpPr>
          <p:cNvPr id="626" name="Google Shape;626;p63"/>
          <p:cNvSpPr txBox="1"/>
          <p:nvPr/>
        </p:nvSpPr>
        <p:spPr>
          <a:xfrm>
            <a:off x="4762525" y="1497450"/>
            <a:ext cx="3284100" cy="24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?round ?year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BIND((?round-1) AS ?prevRound)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",?lname)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EXISTS{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?prevRace :hasRound ?prevRound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?prevRace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 (?totPos &gt;= ((?maxPos/4)*3) &amp;&amp; ?prevRace =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?raceMax (MAX(?totPos) AS ?maxPos)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?standing a :DriverStanding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?raceMax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627" name="Google Shape;627;p63"/>
          <p:cNvPicPr preferRelativeResize="0"/>
          <p:nvPr/>
        </p:nvPicPr>
        <p:blipFill>
          <a:blip r:embed="rId5">
            <a:alphaModFix/>
          </a:blip>
          <a:stretch>
            <a:fillRect/>
          </a:stretch>
        </p:blipFill>
        <p:spPr>
          <a:xfrm>
            <a:off x="403800" y="4084650"/>
            <a:ext cx="4168202" cy="8710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64"/>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633" name="Google Shape;633;p64"/>
          <p:cNvPicPr preferRelativeResize="0"/>
          <p:nvPr/>
        </p:nvPicPr>
        <p:blipFill>
          <a:blip r:embed="rId4">
            <a:alphaModFix/>
          </a:blip>
          <a:stretch>
            <a:fillRect/>
          </a:stretch>
        </p:blipFill>
        <p:spPr>
          <a:xfrm>
            <a:off x="6708275" y="205100"/>
            <a:ext cx="2186976" cy="327975"/>
          </a:xfrm>
          <a:prstGeom prst="rect">
            <a:avLst/>
          </a:prstGeom>
          <a:noFill/>
          <a:ln>
            <a:noFill/>
          </a:ln>
        </p:spPr>
      </p:pic>
      <p:sp>
        <p:nvSpPr>
          <p:cNvPr id="634" name="Google Shape;634;p64"/>
          <p:cNvSpPr txBox="1">
            <a:spLocks noGrp="1"/>
          </p:cNvSpPr>
          <p:nvPr>
            <p:ph type="title"/>
          </p:nvPr>
        </p:nvSpPr>
        <p:spPr>
          <a:xfrm>
            <a:off x="403800" y="899400"/>
            <a:ext cx="4168200" cy="62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it" sz="1400"/>
              <a:t>Drivers ordered by pole-to-win percentage (percentage of races won starting from the first position in grid)</a:t>
            </a:r>
            <a:endParaRPr sz="1400"/>
          </a:p>
        </p:txBody>
      </p:sp>
      <p:sp>
        <p:nvSpPr>
          <p:cNvPr id="635" name="Google Shape;635;p64"/>
          <p:cNvSpPr txBox="1"/>
          <p:nvPr/>
        </p:nvSpPr>
        <p:spPr>
          <a:xfrm>
            <a:off x="403800" y="1474600"/>
            <a:ext cx="3356700" cy="25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?name ?numOfPoleWins ?numOfPoles ?winPercentage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?numOfPoleWins)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 &amp;&amp; ?pos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?name (COUNT(?name) AS ?numOfPoles)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:hasStartingGridPosition ?startPos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 a :Driver;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:hasForename ?fname;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?sname.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 ", ?sname) AS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FILTER(?startPos = 1)</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BIND((?numOfPoleWins / ?numOfPoles) * 100 AS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DESC (?winPercentage)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sp>
        <p:nvSpPr>
          <p:cNvPr id="636" name="Google Shape;636;p64"/>
          <p:cNvSpPr txBox="1"/>
          <p:nvPr/>
        </p:nvSpPr>
        <p:spPr>
          <a:xfrm>
            <a:off x="5329275" y="1310875"/>
            <a:ext cx="206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BFBFBF"/>
              </a:solidFill>
              <a:latin typeface="Century Gothic"/>
              <a:ea typeface="Century Gothic"/>
              <a:cs typeface="Century Gothic"/>
              <a:sym typeface="Century Gothic"/>
            </a:endParaRPr>
          </a:p>
        </p:txBody>
      </p:sp>
      <p:sp>
        <p:nvSpPr>
          <p:cNvPr id="637" name="Google Shape;637;p64"/>
          <p:cNvSpPr txBox="1"/>
          <p:nvPr/>
        </p:nvSpPr>
        <p:spPr>
          <a:xfrm>
            <a:off x="4762525" y="817500"/>
            <a:ext cx="4225200" cy="7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lt1"/>
                </a:solidFill>
                <a:latin typeface="Century Gothic"/>
                <a:ea typeface="Century Gothic"/>
                <a:cs typeface="Century Gothic"/>
                <a:sym typeface="Century Gothic"/>
              </a:rPr>
              <a:t>Drivers who finished first in a race and were placed in the last quarter in the standing of the previous race.</a:t>
            </a:r>
            <a:endParaRPr>
              <a:solidFill>
                <a:schemeClr val="lt1"/>
              </a:solidFill>
              <a:latin typeface="Century Gothic"/>
              <a:ea typeface="Century Gothic"/>
              <a:cs typeface="Century Gothic"/>
              <a:sym typeface="Century Gothic"/>
            </a:endParaRPr>
          </a:p>
        </p:txBody>
      </p:sp>
      <p:sp>
        <p:nvSpPr>
          <p:cNvPr id="638" name="Google Shape;638;p64"/>
          <p:cNvSpPr txBox="1"/>
          <p:nvPr/>
        </p:nvSpPr>
        <p:spPr>
          <a:xfrm>
            <a:off x="4762525" y="1497450"/>
            <a:ext cx="3284100" cy="24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500">
                <a:solidFill>
                  <a:schemeClr val="lt1"/>
                </a:solidFill>
                <a:latin typeface="Courier New"/>
                <a:ea typeface="Courier New"/>
                <a:cs typeface="Courier New"/>
                <a:sym typeface="Courier New"/>
              </a:rPr>
              <a:t>PREFIX : &lt;https://www.dei.unipd.it/db2/groupProject/FASTianF1#&gt;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SELECT ?driverName ?raceName ?round ?year WHERE{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?race :hasRound ?round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:hasName ?raceName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?part :partecipatedInRace ?race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:hasPosition ?pos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?driver :hasForename ?fname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:hasSurname ?lname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?season :hasYear ?year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BIND((?round-1) AS ?prevRound)</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BIND(CONCAT(?fname," ",?lname) AS ?driverName)</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FILTER(?pos = 1 &amp;&amp; EXISTS{</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?prevRace :hasRound ?prevRound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:inSeason ?season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 :hasRace ?prevRace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:hasDriver ?driver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FILTER (?totPos &gt;= ((?maxPos/4)*3) &amp;&amp; ?prevRace =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SELECT ?raceMax (MAX(?totPos) AS ?maxPos) WHERE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?standing a :DriverStanding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:hasRace ?raceMax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:hasTotalPosition ?totPos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GROUP BY ?raceMax</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        })</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r>
              <a:rPr lang="it" sz="500">
                <a:solidFill>
                  <a:schemeClr val="lt1"/>
                </a:solidFill>
                <a:latin typeface="Courier New"/>
                <a:ea typeface="Courier New"/>
                <a:cs typeface="Courier New"/>
                <a:sym typeface="Courier New"/>
              </a:rPr>
              <a:t>ORDER BY (?year)</a:t>
            </a:r>
            <a:endParaRPr sz="50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500">
              <a:solidFill>
                <a:schemeClr val="lt1"/>
              </a:solidFill>
              <a:latin typeface="Courier New"/>
              <a:ea typeface="Courier New"/>
              <a:cs typeface="Courier New"/>
              <a:sym typeface="Courier New"/>
            </a:endParaRPr>
          </a:p>
        </p:txBody>
      </p:sp>
      <p:pic>
        <p:nvPicPr>
          <p:cNvPr id="639" name="Google Shape;639;p64"/>
          <p:cNvPicPr preferRelativeResize="0"/>
          <p:nvPr/>
        </p:nvPicPr>
        <p:blipFill>
          <a:blip r:embed="rId5">
            <a:alphaModFix/>
          </a:blip>
          <a:stretch>
            <a:fillRect/>
          </a:stretch>
        </p:blipFill>
        <p:spPr>
          <a:xfrm>
            <a:off x="403800" y="4084650"/>
            <a:ext cx="4168202" cy="871083"/>
          </a:xfrm>
          <a:prstGeom prst="rect">
            <a:avLst/>
          </a:prstGeom>
          <a:noFill/>
          <a:ln>
            <a:noFill/>
          </a:ln>
        </p:spPr>
      </p:pic>
      <p:pic>
        <p:nvPicPr>
          <p:cNvPr id="640" name="Google Shape;640;p64"/>
          <p:cNvPicPr preferRelativeResize="0"/>
          <p:nvPr/>
        </p:nvPicPr>
        <p:blipFill>
          <a:blip r:embed="rId6">
            <a:alphaModFix/>
          </a:blip>
          <a:stretch>
            <a:fillRect/>
          </a:stretch>
        </p:blipFill>
        <p:spPr>
          <a:xfrm>
            <a:off x="4762525" y="4060700"/>
            <a:ext cx="4342451" cy="258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7"/>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Thank you!</a:t>
            </a:r>
            <a:endParaRPr>
              <a:latin typeface="Formula1 Display Regular" panose="02000000000000000000" pitchFamily="50" charset="0"/>
            </a:endParaRPr>
          </a:p>
        </p:txBody>
      </p:sp>
      <p:pic>
        <p:nvPicPr>
          <p:cNvPr id="662" name="Google Shape;662;p67"/>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663" name="Google Shape;663;p67"/>
          <p:cNvPicPr preferRelativeResize="0"/>
          <p:nvPr/>
        </p:nvPicPr>
        <p:blipFill>
          <a:blip r:embed="rId4">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533400" y="838213"/>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E-R Schema</a:t>
            </a:r>
            <a:endParaRPr>
              <a:latin typeface="Formula1 Display Regular" panose="02000000000000000000" pitchFamily="50" charset="0"/>
            </a:endParaRPr>
          </a:p>
        </p:txBody>
      </p:sp>
      <p:pic>
        <p:nvPicPr>
          <p:cNvPr id="172" name="Google Shape;172;p23"/>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173" name="Google Shape;173;p23"/>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174" name="Google Shape;174;p23"/>
          <p:cNvPicPr preferRelativeResize="0"/>
          <p:nvPr/>
        </p:nvPicPr>
        <p:blipFill>
          <a:blip r:embed="rId5">
            <a:alphaModFix/>
          </a:blip>
          <a:stretch>
            <a:fillRect/>
          </a:stretch>
        </p:blipFill>
        <p:spPr>
          <a:xfrm>
            <a:off x="1650700" y="1633213"/>
            <a:ext cx="5116785" cy="3205486"/>
          </a:xfrm>
          <a:prstGeom prst="rect">
            <a:avLst/>
          </a:prstGeom>
          <a:noFill/>
          <a:ln>
            <a:noFill/>
          </a:ln>
        </p:spPr>
      </p:pic>
      <p:sp>
        <p:nvSpPr>
          <p:cNvPr id="175" name="Google Shape;175;p23"/>
          <p:cNvSpPr/>
          <p:nvPr/>
        </p:nvSpPr>
        <p:spPr>
          <a:xfrm>
            <a:off x="1650700" y="4510800"/>
            <a:ext cx="1083300" cy="327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Ontology</a:t>
            </a:r>
            <a:endParaRPr>
              <a:latin typeface="Formula1 Display Regular" panose="02000000000000000000" pitchFamily="50" charset="0"/>
            </a:endParaRPr>
          </a:p>
        </p:txBody>
      </p:sp>
      <p:pic>
        <p:nvPicPr>
          <p:cNvPr id="181" name="Google Shape;181;p24"/>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182" name="Google Shape;182;p24"/>
          <p:cNvPicPr preferRelativeResize="0"/>
          <p:nvPr/>
        </p:nvPicPr>
        <p:blipFill>
          <a:blip r:embed="rId4">
            <a:alphaModFix/>
          </a:blip>
          <a:stretch>
            <a:fillRect/>
          </a:stretch>
        </p:blipFill>
        <p:spPr>
          <a:xfrm>
            <a:off x="6708275" y="205100"/>
            <a:ext cx="2186976" cy="32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529575" y="1068488"/>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Graph Schema</a:t>
            </a:r>
            <a:endParaRPr>
              <a:latin typeface="Formula1 Display Regular" panose="02000000000000000000" pitchFamily="50" charset="0"/>
            </a:endParaRPr>
          </a:p>
        </p:txBody>
      </p:sp>
      <p:pic>
        <p:nvPicPr>
          <p:cNvPr id="188" name="Google Shape;188;p25"/>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189" name="Google Shape;189;p25"/>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190" name="Google Shape;190;p25"/>
          <p:cNvPicPr preferRelativeResize="0"/>
          <p:nvPr/>
        </p:nvPicPr>
        <p:blipFill>
          <a:blip r:embed="rId5">
            <a:alphaModFix/>
          </a:blip>
          <a:stretch>
            <a:fillRect/>
          </a:stretch>
        </p:blipFill>
        <p:spPr>
          <a:xfrm>
            <a:off x="1931613" y="1689275"/>
            <a:ext cx="5280773" cy="3303075"/>
          </a:xfrm>
          <a:prstGeom prst="rect">
            <a:avLst/>
          </a:prstGeom>
          <a:noFill/>
          <a:ln>
            <a:noFill/>
          </a:ln>
        </p:spPr>
      </p:pic>
      <p:sp>
        <p:nvSpPr>
          <p:cNvPr id="191" name="Google Shape;191;p25"/>
          <p:cNvSpPr/>
          <p:nvPr/>
        </p:nvSpPr>
        <p:spPr>
          <a:xfrm rot="-5400000">
            <a:off x="3842167" y="2486890"/>
            <a:ext cx="1459500" cy="14073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92" name="Google Shape;192;p25"/>
          <p:cNvSpPr/>
          <p:nvPr/>
        </p:nvSpPr>
        <p:spPr>
          <a:xfrm>
            <a:off x="3800075" y="3466175"/>
            <a:ext cx="1409700" cy="10119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93" name="Google Shape;193;p25"/>
          <p:cNvSpPr/>
          <p:nvPr/>
        </p:nvSpPr>
        <p:spPr>
          <a:xfrm>
            <a:off x="5391275" y="2940800"/>
            <a:ext cx="1076700" cy="9795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194" name="Google Shape;194;p25"/>
          <p:cNvSpPr/>
          <p:nvPr/>
        </p:nvSpPr>
        <p:spPr>
          <a:xfrm>
            <a:off x="5345875" y="1714925"/>
            <a:ext cx="1212900" cy="856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1000"/>
                                        <p:tgtEl>
                                          <p:spTgt spid="193"/>
                                        </p:tgtEl>
                                        <p:attrNameLst>
                                          <p:attrName>ppt_w</p:attrName>
                                        </p:attrNameLst>
                                      </p:cBhvr>
                                      <p:tavLst>
                                        <p:tav tm="0">
                                          <p:val>
                                            <p:strVal val="0"/>
                                          </p:val>
                                        </p:tav>
                                        <p:tav tm="100000">
                                          <p:val>
                                            <p:strVal val="#ppt_w"/>
                                          </p:val>
                                        </p:tav>
                                      </p:tavLst>
                                    </p:anim>
                                    <p:anim calcmode="lin" valueType="num">
                                      <p:cBhvr additive="base">
                                        <p:cTn id="8" dur="1000"/>
                                        <p:tgtEl>
                                          <p:spTgt spid="19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additive="base">
                                        <p:cTn id="12" dur="1000"/>
                                        <p:tgtEl>
                                          <p:spTgt spid="193"/>
                                        </p:tgtEl>
                                        <p:attrNameLst>
                                          <p:attrName>ppt_w</p:attrName>
                                        </p:attrNameLst>
                                      </p:cBhvr>
                                      <p:tavLst>
                                        <p:tav tm="0">
                                          <p:val>
                                            <p:strVal val="#ppt_w"/>
                                          </p:val>
                                        </p:tav>
                                        <p:tav tm="100000">
                                          <p:val>
                                            <p:strVal val="0"/>
                                          </p:val>
                                        </p:tav>
                                      </p:tavLst>
                                    </p:anim>
                                    <p:anim calcmode="lin" valueType="num">
                                      <p:cBhvr additive="base">
                                        <p:cTn id="13" dur="1000"/>
                                        <p:tgtEl>
                                          <p:spTgt spid="193"/>
                                        </p:tgtEl>
                                        <p:attrNameLst>
                                          <p:attrName>ppt_h</p:attrName>
                                        </p:attrNameLst>
                                      </p:cBhvr>
                                      <p:tavLst>
                                        <p:tav tm="0">
                                          <p:val>
                                            <p:strVal val="#ppt_h"/>
                                          </p:val>
                                        </p:tav>
                                        <p:tav tm="100000">
                                          <p:val>
                                            <p:strVal val="0"/>
                                          </p:val>
                                        </p:tav>
                                      </p:tavLst>
                                    </p:anim>
                                    <p:set>
                                      <p:cBhvr>
                                        <p:cTn id="14" dur="1" fill="hold">
                                          <p:stCondLst>
                                            <p:cond delay="1000"/>
                                          </p:stCondLst>
                                        </p:cTn>
                                        <p:tgtEl>
                                          <p:spTgt spid="19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anim calcmode="lin" valueType="num">
                                      <p:cBhvr additive="base">
                                        <p:cTn id="19" dur="1000"/>
                                        <p:tgtEl>
                                          <p:spTgt spid="191"/>
                                        </p:tgtEl>
                                        <p:attrNameLst>
                                          <p:attrName>ppt_w</p:attrName>
                                        </p:attrNameLst>
                                      </p:cBhvr>
                                      <p:tavLst>
                                        <p:tav tm="0">
                                          <p:val>
                                            <p:strVal val="0"/>
                                          </p:val>
                                        </p:tav>
                                        <p:tav tm="100000">
                                          <p:val>
                                            <p:strVal val="#ppt_w"/>
                                          </p:val>
                                        </p:tav>
                                      </p:tavLst>
                                    </p:anim>
                                    <p:anim calcmode="lin" valueType="num">
                                      <p:cBhvr additive="base">
                                        <p:cTn id="20" dur="1000"/>
                                        <p:tgtEl>
                                          <p:spTgt spid="191"/>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nodeType="clickEffect">
                                  <p:stCondLst>
                                    <p:cond delay="0"/>
                                  </p:stCondLst>
                                  <p:childTnLst>
                                    <p:anim calcmode="lin" valueType="num">
                                      <p:cBhvr additive="base">
                                        <p:cTn id="24" dur="1000"/>
                                        <p:tgtEl>
                                          <p:spTgt spid="191"/>
                                        </p:tgtEl>
                                        <p:attrNameLst>
                                          <p:attrName>ppt_w</p:attrName>
                                        </p:attrNameLst>
                                      </p:cBhvr>
                                      <p:tavLst>
                                        <p:tav tm="0">
                                          <p:val>
                                            <p:strVal val="#ppt_w"/>
                                          </p:val>
                                        </p:tav>
                                        <p:tav tm="100000">
                                          <p:val>
                                            <p:strVal val="0"/>
                                          </p:val>
                                        </p:tav>
                                      </p:tavLst>
                                    </p:anim>
                                    <p:anim calcmode="lin" valueType="num">
                                      <p:cBhvr additive="base">
                                        <p:cTn id="25" dur="1000"/>
                                        <p:tgtEl>
                                          <p:spTgt spid="191"/>
                                        </p:tgtEl>
                                        <p:attrNameLst>
                                          <p:attrName>ppt_h</p:attrName>
                                        </p:attrNameLst>
                                      </p:cBhvr>
                                      <p:tavLst>
                                        <p:tav tm="0">
                                          <p:val>
                                            <p:strVal val="#ppt_h"/>
                                          </p:val>
                                        </p:tav>
                                        <p:tav tm="100000">
                                          <p:val>
                                            <p:strVal val="0"/>
                                          </p:val>
                                        </p:tav>
                                      </p:tavLst>
                                    </p:anim>
                                    <p:set>
                                      <p:cBhvr>
                                        <p:cTn id="26" dur="1" fill="hold">
                                          <p:stCondLst>
                                            <p:cond delay="1000"/>
                                          </p:stCondLst>
                                        </p:cTn>
                                        <p:tgtEl>
                                          <p:spTgt spid="19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92"/>
                                        </p:tgtEl>
                                        <p:attrNameLst>
                                          <p:attrName>style.visibility</p:attrName>
                                        </p:attrNameLst>
                                      </p:cBhvr>
                                      <p:to>
                                        <p:strVal val="visible"/>
                                      </p:to>
                                    </p:set>
                                    <p:anim calcmode="lin" valueType="num">
                                      <p:cBhvr additive="base">
                                        <p:cTn id="31" dur="1000"/>
                                        <p:tgtEl>
                                          <p:spTgt spid="192"/>
                                        </p:tgtEl>
                                        <p:attrNameLst>
                                          <p:attrName>ppt_w</p:attrName>
                                        </p:attrNameLst>
                                      </p:cBhvr>
                                      <p:tavLst>
                                        <p:tav tm="0">
                                          <p:val>
                                            <p:strVal val="0"/>
                                          </p:val>
                                        </p:tav>
                                        <p:tav tm="100000">
                                          <p:val>
                                            <p:strVal val="#ppt_w"/>
                                          </p:val>
                                        </p:tav>
                                      </p:tavLst>
                                    </p:anim>
                                    <p:anim calcmode="lin" valueType="num">
                                      <p:cBhvr additive="base">
                                        <p:cTn id="32" dur="1000"/>
                                        <p:tgtEl>
                                          <p:spTgt spid="19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nodeType="clickEffect">
                                  <p:stCondLst>
                                    <p:cond delay="0"/>
                                  </p:stCondLst>
                                  <p:childTnLst>
                                    <p:anim calcmode="lin" valueType="num">
                                      <p:cBhvr additive="base">
                                        <p:cTn id="36" dur="1000"/>
                                        <p:tgtEl>
                                          <p:spTgt spid="192"/>
                                        </p:tgtEl>
                                        <p:attrNameLst>
                                          <p:attrName>ppt_w</p:attrName>
                                        </p:attrNameLst>
                                      </p:cBhvr>
                                      <p:tavLst>
                                        <p:tav tm="0">
                                          <p:val>
                                            <p:strVal val="#ppt_w"/>
                                          </p:val>
                                        </p:tav>
                                        <p:tav tm="100000">
                                          <p:val>
                                            <p:strVal val="0"/>
                                          </p:val>
                                        </p:tav>
                                      </p:tavLst>
                                    </p:anim>
                                    <p:anim calcmode="lin" valueType="num">
                                      <p:cBhvr additive="base">
                                        <p:cTn id="37" dur="1000"/>
                                        <p:tgtEl>
                                          <p:spTgt spid="192"/>
                                        </p:tgtEl>
                                        <p:attrNameLst>
                                          <p:attrName>ppt_h</p:attrName>
                                        </p:attrNameLst>
                                      </p:cBhvr>
                                      <p:tavLst>
                                        <p:tav tm="0">
                                          <p:val>
                                            <p:strVal val="#ppt_h"/>
                                          </p:val>
                                        </p:tav>
                                        <p:tav tm="100000">
                                          <p:val>
                                            <p:strVal val="0"/>
                                          </p:val>
                                        </p:tav>
                                      </p:tavLst>
                                    </p:anim>
                                    <p:set>
                                      <p:cBhvr>
                                        <p:cTn id="38" dur="1" fill="hold">
                                          <p:stCondLst>
                                            <p:cond delay="1000"/>
                                          </p:stCondLst>
                                        </p:cTn>
                                        <p:tgtEl>
                                          <p:spTgt spid="19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94"/>
                                        </p:tgtEl>
                                        <p:attrNameLst>
                                          <p:attrName>style.visibility</p:attrName>
                                        </p:attrNameLst>
                                      </p:cBhvr>
                                      <p:to>
                                        <p:strVal val="visible"/>
                                      </p:to>
                                    </p:set>
                                    <p:anim calcmode="lin" valueType="num">
                                      <p:cBhvr additive="base">
                                        <p:cTn id="43" dur="1000"/>
                                        <p:tgtEl>
                                          <p:spTgt spid="194"/>
                                        </p:tgtEl>
                                        <p:attrNameLst>
                                          <p:attrName>ppt_w</p:attrName>
                                        </p:attrNameLst>
                                      </p:cBhvr>
                                      <p:tavLst>
                                        <p:tav tm="0">
                                          <p:val>
                                            <p:strVal val="0"/>
                                          </p:val>
                                        </p:tav>
                                        <p:tav tm="100000">
                                          <p:val>
                                            <p:strVal val="#ppt_w"/>
                                          </p:val>
                                        </p:tav>
                                      </p:tavLst>
                                    </p:anim>
                                    <p:anim calcmode="lin" valueType="num">
                                      <p:cBhvr additive="base">
                                        <p:cTn id="44" dur="1000"/>
                                        <p:tgtEl>
                                          <p:spTgt spid="194"/>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nodeType="clickEffect">
                                  <p:stCondLst>
                                    <p:cond delay="0"/>
                                  </p:stCondLst>
                                  <p:childTnLst>
                                    <p:anim calcmode="lin" valueType="num">
                                      <p:cBhvr additive="base">
                                        <p:cTn id="48" dur="1000"/>
                                        <p:tgtEl>
                                          <p:spTgt spid="194"/>
                                        </p:tgtEl>
                                        <p:attrNameLst>
                                          <p:attrName>ppt_w</p:attrName>
                                        </p:attrNameLst>
                                      </p:cBhvr>
                                      <p:tavLst>
                                        <p:tav tm="0">
                                          <p:val>
                                            <p:strVal val="#ppt_w"/>
                                          </p:val>
                                        </p:tav>
                                        <p:tav tm="100000">
                                          <p:val>
                                            <p:strVal val="0"/>
                                          </p:val>
                                        </p:tav>
                                      </p:tavLst>
                                    </p:anim>
                                    <p:anim calcmode="lin" valueType="num">
                                      <p:cBhvr additive="base">
                                        <p:cTn id="49" dur="1000"/>
                                        <p:tgtEl>
                                          <p:spTgt spid="194"/>
                                        </p:tgtEl>
                                        <p:attrNameLst>
                                          <p:attrName>ppt_h</p:attrName>
                                        </p:attrNameLst>
                                      </p:cBhvr>
                                      <p:tavLst>
                                        <p:tav tm="0">
                                          <p:val>
                                            <p:strVal val="#ppt_h"/>
                                          </p:val>
                                        </p:tav>
                                        <p:tav tm="100000">
                                          <p:val>
                                            <p:strVal val="0"/>
                                          </p:val>
                                        </p:tav>
                                      </p:tavLst>
                                    </p:anim>
                                    <p:set>
                                      <p:cBhvr>
                                        <p:cTn id="50" dur="1" fill="hold">
                                          <p:stCondLst>
                                            <p:cond delay="100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533400" y="1075650"/>
            <a:ext cx="6555000" cy="79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
                <a:latin typeface="Formula1 Display Regular" panose="02000000000000000000" pitchFamily="50" charset="0"/>
              </a:rPr>
              <a:t>Ontology - Class hierarchy</a:t>
            </a:r>
            <a:endParaRPr>
              <a:latin typeface="Formula1 Display Regular" panose="02000000000000000000" pitchFamily="50" charset="0"/>
            </a:endParaRPr>
          </a:p>
        </p:txBody>
      </p:sp>
      <p:sp>
        <p:nvSpPr>
          <p:cNvPr id="200" name="Google Shape;200;p26"/>
          <p:cNvSpPr txBox="1">
            <a:spLocks noGrp="1"/>
          </p:cNvSpPr>
          <p:nvPr>
            <p:ph type="body" idx="1"/>
          </p:nvPr>
        </p:nvSpPr>
        <p:spPr>
          <a:xfrm>
            <a:off x="533400" y="1938350"/>
            <a:ext cx="5638800" cy="2825700"/>
          </a:xfrm>
          <a:prstGeom prst="rect">
            <a:avLst/>
          </a:prstGeom>
        </p:spPr>
        <p:txBody>
          <a:bodyPr spcFirstLastPara="1" wrap="square" lIns="91425" tIns="45700" rIns="91425" bIns="45700" anchor="t" anchorCtr="0">
            <a:normAutofit fontScale="85000" lnSpcReduction="20000"/>
          </a:bodyPr>
          <a:lstStyle/>
          <a:p>
            <a:pPr marL="457200" lvl="0" indent="-287337" algn="l" rtl="0">
              <a:spcBef>
                <a:spcPts val="360"/>
              </a:spcBef>
              <a:spcAft>
                <a:spcPts val="0"/>
              </a:spcAft>
              <a:buSzPct val="100000"/>
              <a:buChar char="●"/>
            </a:pPr>
            <a:r>
              <a:rPr lang="it" sz="1000" b="1">
                <a:latin typeface="Formula1 Display Bold" panose="02000000000000000000" pitchFamily="50" charset="0"/>
              </a:rPr>
              <a:t>Standing</a:t>
            </a:r>
            <a:r>
              <a:rPr lang="it" sz="1000" b="1">
                <a:latin typeface="Formula1 Display Regular" panose="02000000000000000000" pitchFamily="50" charset="0"/>
              </a:rPr>
              <a:t> </a:t>
            </a:r>
            <a:r>
              <a:rPr lang="it" sz="1000">
                <a:latin typeface="Formula1 Display Regular" panose="02000000000000000000" pitchFamily="50" charset="0"/>
              </a:rPr>
              <a:t>(represents championship standings)</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DriverStanding</a:t>
            </a:r>
            <a:r>
              <a:rPr lang="it" sz="1000" b="1">
                <a:latin typeface="Formula1 Display Regular" panose="02000000000000000000" pitchFamily="50" charset="0"/>
              </a:rPr>
              <a:t> </a:t>
            </a:r>
            <a:r>
              <a:rPr lang="it" sz="1000">
                <a:latin typeface="Formula1 Display Regular" panose="02000000000000000000" pitchFamily="50" charset="0"/>
              </a:rPr>
              <a:t>(...related to drivers)</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ConstructorStanding</a:t>
            </a:r>
            <a:r>
              <a:rPr lang="it" sz="1000" b="1">
                <a:latin typeface="Formula1 Display Regular" panose="02000000000000000000" pitchFamily="50" charset="0"/>
              </a:rPr>
              <a:t> </a:t>
            </a:r>
            <a:r>
              <a:rPr lang="it" sz="1000">
                <a:latin typeface="Formula1 Display Regular" panose="02000000000000000000" pitchFamily="50" charset="0"/>
              </a:rPr>
              <a:t>(...related to constructors)</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Sprint</a:t>
            </a:r>
            <a:r>
              <a:rPr lang="it" sz="1000" b="1">
                <a:latin typeface="Formula1 Display Regular" panose="02000000000000000000" pitchFamily="50" charset="0"/>
              </a:rPr>
              <a:t> </a:t>
            </a:r>
            <a:r>
              <a:rPr lang="it" sz="1000">
                <a:latin typeface="Formula1 Display Regular" panose="02000000000000000000" pitchFamily="50" charset="0"/>
              </a:rPr>
              <a:t>(represents a sprint race related to a particular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Race</a:t>
            </a:r>
            <a:r>
              <a:rPr lang="it" sz="1000" b="1">
                <a:latin typeface="Formula1 Display Regular" panose="02000000000000000000" pitchFamily="50" charset="0"/>
              </a:rPr>
              <a:t> </a:t>
            </a:r>
            <a:r>
              <a:rPr lang="it" sz="1000">
                <a:latin typeface="Formula1 Display Regular" panose="02000000000000000000" pitchFamily="50" charset="0"/>
              </a:rPr>
              <a:t>(represents a particular F1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Person</a:t>
            </a:r>
            <a:r>
              <a:rPr lang="it" sz="1000" b="1">
                <a:latin typeface="Formula1 Display Regular" panose="02000000000000000000" pitchFamily="50" charset="0"/>
              </a:rPr>
              <a:t> </a:t>
            </a:r>
            <a:r>
              <a:rPr lang="it" sz="1000">
                <a:latin typeface="Formula1 Display Regular" panose="02000000000000000000" pitchFamily="50" charset="0"/>
              </a:rPr>
              <a:t>(represents a person in general)</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Driver</a:t>
            </a:r>
            <a:r>
              <a:rPr lang="it" sz="1000" b="1">
                <a:latin typeface="Formula1 Display Regular" panose="02000000000000000000" pitchFamily="50" charset="0"/>
              </a:rPr>
              <a:t> </a:t>
            </a:r>
            <a:r>
              <a:rPr lang="it" sz="1000">
                <a:latin typeface="Formula1 Display Regular" panose="02000000000000000000" pitchFamily="50" charset="0"/>
              </a:rPr>
              <a:t>(represents a F1 driver)</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Lap</a:t>
            </a:r>
            <a:r>
              <a:rPr lang="it" sz="1000" b="1">
                <a:latin typeface="Formula1 Display Regular" panose="02000000000000000000" pitchFamily="50" charset="0"/>
              </a:rPr>
              <a:t> </a:t>
            </a:r>
            <a:r>
              <a:rPr lang="it" sz="1000">
                <a:latin typeface="Formula1 Display Regular" panose="02000000000000000000" pitchFamily="50" charset="0"/>
              </a:rPr>
              <a:t>(represents a single lap in a generic race)</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SprintLap</a:t>
            </a:r>
            <a:r>
              <a:rPr lang="it" sz="1000" b="1">
                <a:latin typeface="Formula1 Display Regular" panose="02000000000000000000" pitchFamily="50" charset="0"/>
              </a:rPr>
              <a:t> </a:t>
            </a:r>
            <a:r>
              <a:rPr lang="it" sz="1000">
                <a:latin typeface="Formula1 Display Regular" panose="02000000000000000000" pitchFamily="50" charset="0"/>
              </a:rPr>
              <a:t>(represents a single lap in a sprint)</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RaceLap</a:t>
            </a:r>
            <a:r>
              <a:rPr lang="it" sz="1000" b="1">
                <a:latin typeface="Formula1 Display Regular" panose="02000000000000000000" pitchFamily="50" charset="0"/>
              </a:rPr>
              <a:t> </a:t>
            </a:r>
            <a:r>
              <a:rPr lang="it" sz="1000">
                <a:latin typeface="Formula1 Display Regular" panose="02000000000000000000" pitchFamily="50" charset="0"/>
              </a:rPr>
              <a:t>((represents a single lap in a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Partecipation</a:t>
            </a:r>
            <a:r>
              <a:rPr lang="it" sz="1000" b="1">
                <a:latin typeface="Formula1 Display Regular" panose="02000000000000000000" pitchFamily="50" charset="0"/>
              </a:rPr>
              <a:t> </a:t>
            </a:r>
            <a:r>
              <a:rPr lang="it" sz="1000">
                <a:latin typeface="Formula1 Display Regular" panose="02000000000000000000" pitchFamily="50" charset="0"/>
              </a:rPr>
              <a:t>(represents the participation of a driver and his related constructor team to a race/sprint/qualifying</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QualifPartecipation</a:t>
            </a:r>
            <a:r>
              <a:rPr lang="it" sz="1000" b="1">
                <a:latin typeface="Formula1 Display Regular" panose="02000000000000000000" pitchFamily="50" charset="0"/>
              </a:rPr>
              <a:t> </a:t>
            </a:r>
            <a:r>
              <a:rPr lang="it" sz="1000">
                <a:latin typeface="Formula1 Display Regular" panose="02000000000000000000" pitchFamily="50" charset="0"/>
              </a:rPr>
              <a:t>(...to a qualifying)</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SprintPartecipation</a:t>
            </a:r>
            <a:r>
              <a:rPr lang="it" sz="1000" b="1">
                <a:latin typeface="Formula1 Display Regular" panose="02000000000000000000" pitchFamily="50" charset="0"/>
              </a:rPr>
              <a:t> </a:t>
            </a:r>
            <a:r>
              <a:rPr lang="it" sz="1000">
                <a:latin typeface="Formula1 Display Regular" panose="02000000000000000000" pitchFamily="50" charset="0"/>
              </a:rPr>
              <a:t>(...to a sprint)</a:t>
            </a:r>
            <a:endParaRPr sz="1000">
              <a:latin typeface="Formula1 Display Regular" panose="02000000000000000000" pitchFamily="50" charset="0"/>
            </a:endParaRPr>
          </a:p>
          <a:p>
            <a:pPr marL="914400" lvl="1" indent="-287337" algn="l" rtl="0">
              <a:spcBef>
                <a:spcPts val="0"/>
              </a:spcBef>
              <a:spcAft>
                <a:spcPts val="0"/>
              </a:spcAft>
              <a:buSzPct val="100000"/>
              <a:buChar char="○"/>
            </a:pPr>
            <a:r>
              <a:rPr lang="it" sz="1000" b="1">
                <a:latin typeface="Formula1 Display Bold" panose="02000000000000000000" pitchFamily="50" charset="0"/>
              </a:rPr>
              <a:t>RacePartecipation</a:t>
            </a:r>
            <a:r>
              <a:rPr lang="it" sz="1000" b="1">
                <a:latin typeface="Formula1 Display Regular" panose="02000000000000000000" pitchFamily="50" charset="0"/>
              </a:rPr>
              <a:t> </a:t>
            </a:r>
            <a:r>
              <a:rPr lang="it" sz="1000">
                <a:latin typeface="Formula1 Display Regular" panose="02000000000000000000" pitchFamily="50" charset="0"/>
              </a:rPr>
              <a:t>(...to a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Season</a:t>
            </a:r>
            <a:r>
              <a:rPr lang="it" sz="1000" b="1">
                <a:latin typeface="Formula1 Display Regular" panose="02000000000000000000" pitchFamily="50" charset="0"/>
              </a:rPr>
              <a:t> </a:t>
            </a:r>
            <a:r>
              <a:rPr lang="it" sz="1000">
                <a:latin typeface="Formula1 Display Regular" panose="02000000000000000000" pitchFamily="50" charset="0"/>
              </a:rPr>
              <a:t>(represents a F1 season)</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Rating</a:t>
            </a:r>
            <a:r>
              <a:rPr lang="it" sz="1000" b="1">
                <a:latin typeface="Formula1 Display Regular" panose="02000000000000000000" pitchFamily="50" charset="0"/>
              </a:rPr>
              <a:t> </a:t>
            </a:r>
            <a:r>
              <a:rPr lang="it" sz="1000">
                <a:latin typeface="Formula1 Display Regular" panose="02000000000000000000" pitchFamily="50" charset="0"/>
              </a:rPr>
              <a:t>(represents a rating tab for a driver)</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Circuit</a:t>
            </a:r>
            <a:r>
              <a:rPr lang="it" sz="1000" b="1">
                <a:latin typeface="Formula1 Display Regular" panose="02000000000000000000" pitchFamily="50" charset="0"/>
              </a:rPr>
              <a:t> </a:t>
            </a:r>
            <a:r>
              <a:rPr lang="it" sz="1000">
                <a:latin typeface="Formula1 Display Regular" panose="02000000000000000000" pitchFamily="50" charset="0"/>
              </a:rPr>
              <a:t>(represents the circuits on which F1 races are done)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Constructor</a:t>
            </a:r>
            <a:r>
              <a:rPr lang="it" sz="1000" b="1">
                <a:latin typeface="Formula1 Display Regular" panose="02000000000000000000" pitchFamily="50" charset="0"/>
              </a:rPr>
              <a:t> </a:t>
            </a:r>
            <a:r>
              <a:rPr lang="it" sz="1000">
                <a:latin typeface="Formula1 Display Regular" panose="02000000000000000000" pitchFamily="50" charset="0"/>
              </a:rPr>
              <a:t>(represents F1 teams)</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Qualifying</a:t>
            </a:r>
            <a:r>
              <a:rPr lang="it" sz="1000" b="1">
                <a:latin typeface="Formula1 Display Regular" panose="02000000000000000000" pitchFamily="50" charset="0"/>
              </a:rPr>
              <a:t> </a:t>
            </a:r>
            <a:r>
              <a:rPr lang="it" sz="1000">
                <a:latin typeface="Formula1 Display Regular" panose="02000000000000000000" pitchFamily="50" charset="0"/>
              </a:rPr>
              <a:t>(represents a qualifying related to a particular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Location</a:t>
            </a:r>
            <a:r>
              <a:rPr lang="it" sz="1000" b="1">
                <a:latin typeface="Formula1 Display Regular" panose="02000000000000000000" pitchFamily="50" charset="0"/>
              </a:rPr>
              <a:t> </a:t>
            </a:r>
            <a:r>
              <a:rPr lang="it" sz="1000">
                <a:latin typeface="Formula1 Display Regular" panose="02000000000000000000" pitchFamily="50" charset="0"/>
              </a:rPr>
              <a:t>(represents the location/city of a circuit)</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PitStop</a:t>
            </a:r>
            <a:r>
              <a:rPr lang="it" sz="1000" b="1">
                <a:latin typeface="Formula1 Display Regular" panose="02000000000000000000" pitchFamily="50" charset="0"/>
              </a:rPr>
              <a:t> </a:t>
            </a:r>
            <a:r>
              <a:rPr lang="it" sz="1000">
                <a:latin typeface="Formula1 Display Regular" panose="02000000000000000000" pitchFamily="50" charset="0"/>
              </a:rPr>
              <a:t>(represents a single pitstop in a F1 race)</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Country</a:t>
            </a:r>
            <a:r>
              <a:rPr lang="it" sz="1000" b="1">
                <a:latin typeface="Formula1 Display Regular" panose="02000000000000000000" pitchFamily="50" charset="0"/>
              </a:rPr>
              <a:t> </a:t>
            </a:r>
            <a:r>
              <a:rPr lang="it" sz="1000">
                <a:latin typeface="Formula1 Display Regular" panose="02000000000000000000" pitchFamily="50" charset="0"/>
              </a:rPr>
              <a:t>(represents world countries)</a:t>
            </a:r>
            <a:endParaRPr sz="1000">
              <a:latin typeface="Formula1 Display Regular" panose="02000000000000000000" pitchFamily="50" charset="0"/>
            </a:endParaRPr>
          </a:p>
          <a:p>
            <a:pPr marL="457200" lvl="0" indent="-287337" algn="l" rtl="0">
              <a:spcBef>
                <a:spcPts val="0"/>
              </a:spcBef>
              <a:spcAft>
                <a:spcPts val="0"/>
              </a:spcAft>
              <a:buSzPct val="100000"/>
              <a:buChar char="●"/>
            </a:pPr>
            <a:r>
              <a:rPr lang="it" sz="1000" b="1">
                <a:latin typeface="Formula1 Display Bold" panose="02000000000000000000" pitchFamily="50" charset="0"/>
              </a:rPr>
              <a:t>Status</a:t>
            </a:r>
            <a:r>
              <a:rPr lang="it" sz="1000" b="1">
                <a:latin typeface="Formula1 Display Regular" panose="02000000000000000000" pitchFamily="50" charset="0"/>
              </a:rPr>
              <a:t> </a:t>
            </a:r>
            <a:r>
              <a:rPr lang="it" sz="1000">
                <a:latin typeface="Formula1 Display Regular" panose="02000000000000000000" pitchFamily="50" charset="0"/>
              </a:rPr>
              <a:t>(represents a status of a driver or a car in a race/sprint)</a:t>
            </a:r>
            <a:endParaRPr sz="1000">
              <a:latin typeface="Formula1 Display Regular" panose="02000000000000000000" pitchFamily="50" charset="0"/>
            </a:endParaRPr>
          </a:p>
        </p:txBody>
      </p:sp>
      <p:pic>
        <p:nvPicPr>
          <p:cNvPr id="201" name="Google Shape;201;p26"/>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02" name="Google Shape;202;p26"/>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203" name="Google Shape;203;p26"/>
          <p:cNvPicPr preferRelativeResize="0"/>
          <p:nvPr/>
        </p:nvPicPr>
        <p:blipFill>
          <a:blip r:embed="rId5">
            <a:alphaModFix/>
          </a:blip>
          <a:stretch>
            <a:fillRect/>
          </a:stretch>
        </p:blipFill>
        <p:spPr>
          <a:xfrm>
            <a:off x="6293201" y="1019667"/>
            <a:ext cx="2317399" cy="3963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533400" y="1071850"/>
            <a:ext cx="6555000" cy="795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it">
                <a:latin typeface="Formula1 Display Regular" panose="02000000000000000000" pitchFamily="50" charset="0"/>
              </a:rPr>
              <a:t>Ontology - Object properties</a:t>
            </a:r>
            <a:endParaRPr>
              <a:latin typeface="Formula1 Display Regular" panose="02000000000000000000" pitchFamily="50" charset="0"/>
            </a:endParaRPr>
          </a:p>
        </p:txBody>
      </p:sp>
      <p:sp>
        <p:nvSpPr>
          <p:cNvPr id="209" name="Google Shape;209;p27"/>
          <p:cNvSpPr txBox="1">
            <a:spLocks noGrp="1"/>
          </p:cNvSpPr>
          <p:nvPr>
            <p:ph type="body" idx="1"/>
          </p:nvPr>
        </p:nvSpPr>
        <p:spPr>
          <a:xfrm>
            <a:off x="533400" y="1938350"/>
            <a:ext cx="6117900" cy="2825700"/>
          </a:xfrm>
          <a:prstGeom prst="rect">
            <a:avLst/>
          </a:prstGeom>
        </p:spPr>
        <p:txBody>
          <a:bodyPr spcFirstLastPara="1" wrap="square" lIns="91425" tIns="45700" rIns="91425" bIns="45700" anchor="t" anchorCtr="0">
            <a:normAutofit/>
          </a:bodyPr>
          <a:lstStyle/>
          <a:p>
            <a:pPr marL="457200" lvl="0" indent="-292100" algn="l" rtl="0">
              <a:spcBef>
                <a:spcPts val="360"/>
              </a:spcBef>
              <a:spcAft>
                <a:spcPts val="0"/>
              </a:spcAft>
              <a:buSzPts val="1000"/>
              <a:buChar char="●"/>
            </a:pPr>
            <a:r>
              <a:rPr lang="it" sz="1000" b="1">
                <a:latin typeface="Formula1 Display Bold" panose="02000000000000000000" pitchFamily="50" charset="0"/>
              </a:rPr>
              <a:t>hasA</a:t>
            </a:r>
            <a:r>
              <a:rPr lang="it" sz="1000">
                <a:latin typeface="Formula1 Display Regular" panose="02000000000000000000" pitchFamily="50" charset="0"/>
              </a:rPr>
              <a:t> (Race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Qualifying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Sprint)</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hasCircuit</a:t>
            </a:r>
            <a:r>
              <a:rPr lang="it" sz="1000">
                <a:latin typeface="Formula1 Display Regular" panose="02000000000000000000" pitchFamily="50" charset="0"/>
              </a:rPr>
              <a:t> (Race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Circuit)</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hasConstructor</a:t>
            </a:r>
            <a:r>
              <a:rPr lang="it" sz="1000">
                <a:latin typeface="Formula1 Display Regular" panose="02000000000000000000" pitchFamily="50" charset="0"/>
              </a:rPr>
              <a:t> (ConstructorStanding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Constructor)</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hasCountry</a:t>
            </a:r>
            <a:r>
              <a:rPr lang="it" sz="1000">
                <a:latin typeface="Formula1 Display Regular" panose="02000000000000000000" pitchFamily="50" charset="0"/>
              </a:rPr>
              <a:t> (Location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Country)</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hasDriver</a:t>
            </a:r>
            <a:r>
              <a:rPr lang="it" sz="1000">
                <a:latin typeface="Formula1 Display Regular" panose="02000000000000000000" pitchFamily="50" charset="0"/>
              </a:rPr>
              <a:t> (DriverStanding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Partecipation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Rating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Driver)</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hasFastestLap</a:t>
            </a:r>
            <a:r>
              <a:rPr lang="it" sz="1000">
                <a:latin typeface="Formula1 Display Regular" panose="02000000000000000000" pitchFamily="50" charset="0"/>
              </a:rPr>
              <a:t> (RacePartecipation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SprintPartecipation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Lap)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hasLap</a:t>
            </a:r>
            <a:r>
              <a:rPr lang="it" sz="1000">
                <a:latin typeface="Formula1 Display Regular" panose="02000000000000000000" pitchFamily="50" charset="0"/>
              </a:rPr>
              <a:t> (RacePartecipation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Lap)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hasLocation</a:t>
            </a:r>
            <a:r>
              <a:rPr lang="it" sz="1000">
                <a:latin typeface="Formula1 Display Regular" panose="02000000000000000000" pitchFamily="50" charset="0"/>
              </a:rPr>
              <a:t> (Circuit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Location)</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hasNation</a:t>
            </a:r>
            <a:r>
              <a:rPr lang="it" sz="1000">
                <a:latin typeface="Formula1 Display Regular" panose="02000000000000000000" pitchFamily="50" charset="0"/>
              </a:rPr>
              <a:t> (Constructor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Driver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Country)</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hasPitStop</a:t>
            </a:r>
            <a:r>
              <a:rPr lang="it" sz="1000">
                <a:latin typeface="Formula1 Display Regular" panose="02000000000000000000" pitchFamily="50" charset="0"/>
              </a:rPr>
              <a:t> (RacePartecipation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PitStop)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hasPitStopLap</a:t>
            </a:r>
            <a:r>
              <a:rPr lang="it" sz="1000">
                <a:latin typeface="Formula1 Display Regular" panose="02000000000000000000" pitchFamily="50" charset="0"/>
              </a:rPr>
              <a:t> (PitStop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Lap)</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hasRace</a:t>
            </a:r>
            <a:r>
              <a:rPr lang="it" sz="1000">
                <a:latin typeface="Formula1 Display Regular" panose="02000000000000000000" pitchFamily="50" charset="0"/>
              </a:rPr>
              <a:t> (Standing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Race)</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hasStatus</a:t>
            </a:r>
            <a:r>
              <a:rPr lang="it" sz="1000">
                <a:latin typeface="Formula1 Display Regular" panose="02000000000000000000" pitchFamily="50" charset="0"/>
              </a:rPr>
              <a:t> (RacePartecipation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SprintPartecipation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Status)</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inSeason</a:t>
            </a:r>
            <a:r>
              <a:rPr lang="it" sz="1000">
                <a:latin typeface="Formula1 Display Regular" panose="02000000000000000000" pitchFamily="50" charset="0"/>
              </a:rPr>
              <a:t> (Race </a:t>
            </a:r>
            <a:r>
              <a:rPr lang="it" sz="1000">
                <a:solidFill>
                  <a:srgbClr val="00FFFF"/>
                </a:solidFill>
                <a:latin typeface="Formula1 Display Regular" panose="02000000000000000000" pitchFamily="50" charset="0"/>
              </a:rPr>
              <a:t>or</a:t>
            </a:r>
            <a:r>
              <a:rPr lang="it" sz="1000">
                <a:latin typeface="Formula1 Display Regular" panose="02000000000000000000" pitchFamily="50" charset="0"/>
              </a:rPr>
              <a:t> Rating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Season)</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partecipatedInQualif</a:t>
            </a:r>
            <a:r>
              <a:rPr lang="it" sz="1000">
                <a:latin typeface="Formula1 Display Regular" panose="02000000000000000000" pitchFamily="50" charset="0"/>
              </a:rPr>
              <a:t> (QualifPartecipation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Qualifying)</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partecipatedInRace</a:t>
            </a:r>
            <a:r>
              <a:rPr lang="it" sz="1000">
                <a:latin typeface="Formula1 Display Regular" panose="02000000000000000000" pitchFamily="50" charset="0"/>
              </a:rPr>
              <a:t> (RacePartecipation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Race)</a:t>
            </a:r>
            <a:endParaRPr sz="1000">
              <a:latin typeface="Formula1 Display Regular" panose="02000000000000000000" pitchFamily="50" charset="0"/>
            </a:endParaRPr>
          </a:p>
          <a:p>
            <a:pPr marL="457200" lvl="0" indent="-292100" algn="l" rtl="0">
              <a:spcBef>
                <a:spcPts val="0"/>
              </a:spcBef>
              <a:spcAft>
                <a:spcPts val="0"/>
              </a:spcAft>
              <a:buSzPts val="1000"/>
              <a:buChar char="●"/>
            </a:pPr>
            <a:r>
              <a:rPr lang="it" sz="1000" b="1">
                <a:latin typeface="Formula1 Display Bold" panose="02000000000000000000" pitchFamily="50" charset="0"/>
              </a:rPr>
              <a:t>partecipatedInSprint</a:t>
            </a:r>
            <a:r>
              <a:rPr lang="it" sz="1000">
                <a:latin typeface="Formula1 Display Regular" panose="02000000000000000000" pitchFamily="50" charset="0"/>
              </a:rPr>
              <a:t> (SprintPartecipation </a:t>
            </a:r>
            <a:r>
              <a:rPr lang="it" sz="1000">
                <a:solidFill>
                  <a:srgbClr val="00FF00"/>
                </a:solidFill>
                <a:latin typeface="Formula1 Display Regular" panose="02000000000000000000" pitchFamily="50" charset="0"/>
              </a:rPr>
              <a:t>↦</a:t>
            </a:r>
            <a:r>
              <a:rPr lang="it" sz="1000">
                <a:latin typeface="Formula1 Display Regular" panose="02000000000000000000" pitchFamily="50" charset="0"/>
              </a:rPr>
              <a:t> Sprint)</a:t>
            </a:r>
            <a:endParaRPr sz="1000">
              <a:latin typeface="Formula1 Display Regular" panose="02000000000000000000" pitchFamily="50" charset="0"/>
            </a:endParaRPr>
          </a:p>
        </p:txBody>
      </p:sp>
      <p:pic>
        <p:nvPicPr>
          <p:cNvPr id="210" name="Google Shape;210;p27"/>
          <p:cNvPicPr preferRelativeResize="0"/>
          <p:nvPr/>
        </p:nvPicPr>
        <p:blipFill>
          <a:blip r:embed="rId3">
            <a:alphaModFix/>
          </a:blip>
          <a:stretch>
            <a:fillRect/>
          </a:stretch>
        </p:blipFill>
        <p:spPr>
          <a:xfrm>
            <a:off x="190500" y="171750"/>
            <a:ext cx="1861050" cy="538925"/>
          </a:xfrm>
          <a:prstGeom prst="rect">
            <a:avLst/>
          </a:prstGeom>
          <a:noFill/>
          <a:ln>
            <a:noFill/>
          </a:ln>
        </p:spPr>
      </p:pic>
      <p:pic>
        <p:nvPicPr>
          <p:cNvPr id="211" name="Google Shape;211;p27"/>
          <p:cNvPicPr preferRelativeResize="0"/>
          <p:nvPr/>
        </p:nvPicPr>
        <p:blipFill>
          <a:blip r:embed="rId4">
            <a:alphaModFix/>
          </a:blip>
          <a:stretch>
            <a:fillRect/>
          </a:stretch>
        </p:blipFill>
        <p:spPr>
          <a:xfrm>
            <a:off x="6708275" y="205100"/>
            <a:ext cx="2186976" cy="327975"/>
          </a:xfrm>
          <a:prstGeom prst="rect">
            <a:avLst/>
          </a:prstGeom>
          <a:noFill/>
          <a:ln>
            <a:noFill/>
          </a:ln>
        </p:spPr>
      </p:pic>
      <p:pic>
        <p:nvPicPr>
          <p:cNvPr id="212" name="Google Shape;212;p27"/>
          <p:cNvPicPr preferRelativeResize="0"/>
          <p:nvPr/>
        </p:nvPicPr>
        <p:blipFill rotWithShape="1">
          <a:blip r:embed="rId5">
            <a:alphaModFix/>
          </a:blip>
          <a:srcRect l="1922"/>
          <a:stretch/>
        </p:blipFill>
        <p:spPr>
          <a:xfrm>
            <a:off x="6651350" y="710675"/>
            <a:ext cx="1717199" cy="2781727"/>
          </a:xfrm>
          <a:prstGeom prst="rect">
            <a:avLst/>
          </a:prstGeom>
          <a:noFill/>
          <a:ln>
            <a:noFill/>
          </a:ln>
        </p:spPr>
      </p:pic>
    </p:spTree>
  </p:cSld>
  <p:clrMapOvr>
    <a:masterClrMapping/>
  </p:clrMapOvr>
</p:sld>
</file>

<file path=ppt/theme/theme1.xml><?xml version="1.0" encoding="utf-8"?>
<a:theme xmlns:a="http://schemas.openxmlformats.org/drawingml/2006/main" name="Sezione">
  <a:themeElements>
    <a:clrScheme name="Personalizzato 1">
      <a:dk1>
        <a:srgbClr val="FFFFFF"/>
      </a:dk1>
      <a:lt1>
        <a:srgbClr val="000000"/>
      </a:lt1>
      <a:dk2>
        <a:srgbClr val="FFFFFF"/>
      </a:dk2>
      <a:lt2>
        <a:srgbClr val="000000"/>
      </a:lt2>
      <a:accent1>
        <a:srgbClr val="FF0000"/>
      </a:accent1>
      <a:accent2>
        <a:srgbClr val="000000"/>
      </a:accent2>
      <a:accent3>
        <a:srgbClr val="FFFFFF"/>
      </a:accent3>
      <a:accent4>
        <a:srgbClr val="FF0000"/>
      </a:accent4>
      <a:accent5>
        <a:srgbClr val="000000"/>
      </a:accent5>
      <a:accent6>
        <a:srgbClr val="FFFFFF"/>
      </a:accent6>
      <a:hlink>
        <a:srgbClr val="C00000"/>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11956</Words>
  <Application>Microsoft Office PowerPoint</Application>
  <PresentationFormat>Presentazione su schermo (16:9)</PresentationFormat>
  <Paragraphs>1439</Paragraphs>
  <Slides>46</Slides>
  <Notes>46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46</vt:i4>
      </vt:variant>
    </vt:vector>
  </HeadingPairs>
  <TitlesOfParts>
    <vt:vector size="53" baseType="lpstr">
      <vt:lpstr>Formula1 Display Bold</vt:lpstr>
      <vt:lpstr>Arial</vt:lpstr>
      <vt:lpstr>Courier New</vt:lpstr>
      <vt:lpstr>Noto Sans Symbols</vt:lpstr>
      <vt:lpstr>Formula1 Display Regular</vt:lpstr>
      <vt:lpstr>Century Gothic</vt:lpstr>
      <vt:lpstr>Sezione</vt:lpstr>
      <vt:lpstr>Christian Marchiori Fabio Zanini</vt:lpstr>
      <vt:lpstr>Dataset</vt:lpstr>
      <vt:lpstr>Dataset</vt:lpstr>
      <vt:lpstr>Dataset</vt:lpstr>
      <vt:lpstr>E-R Schema</vt:lpstr>
      <vt:lpstr>Ontology</vt:lpstr>
      <vt:lpstr>Graph Schema</vt:lpstr>
      <vt:lpstr>Ontology - Class hierarchy</vt:lpstr>
      <vt:lpstr>Ontology - Object properties</vt:lpstr>
      <vt:lpstr>Ontology - Data properties</vt:lpstr>
      <vt:lpstr>Ontology - Data properties</vt:lpstr>
      <vt:lpstr>Serialization</vt:lpstr>
      <vt:lpstr>Introduction</vt:lpstr>
      <vt:lpstr>Matching columns</vt:lpstr>
      <vt:lpstr>Nationality to country mapping</vt:lpstr>
      <vt:lpstr>Queries</vt:lpstr>
      <vt:lpstr>Final 2022 season driver's classification</vt:lpstr>
      <vt:lpstr>Final 2022 season driver's classification</vt:lpstr>
      <vt:lpstr>Final 2022 season driver's classification</vt:lpstr>
      <vt:lpstr>Complete names of the 20 drivers with the most pit stops made with a single constructor</vt:lpstr>
      <vt:lpstr>Complete names of the 20 drivers with the most pit stops made with a single constructor</vt:lpstr>
      <vt:lpstr>Complete names of the 20 drivers with the most pit stops made with a single constructor</vt:lpstr>
      <vt:lpstr>All the italian drivers who won an italian grand prix, driving an italian car, ordered by number of wins</vt:lpstr>
      <vt:lpstr>All the italian drivers who won an italian grand prix, driving an italian car, ordered by number of wins</vt:lpstr>
      <vt:lpstr>All the italian drivers who won an italian grand prix, driving an italian car, ordered by number of wins</vt:lpstr>
      <vt:lpstr>The 5 most winning drivers in F1 history, ordered by number of grand prix wins</vt:lpstr>
      <vt:lpstr>The 5 most winning drivers in F1 history, ordered by number of grand prix wins</vt:lpstr>
      <vt:lpstr>The 5 most winning drivers in F1 history, ordered by number of grand prix wins</vt:lpstr>
      <vt:lpstr>Data about fastest qualifying laps in F1 history (both q1, q2 and q3)</vt:lpstr>
      <vt:lpstr>Data about fastest qualifying laps in F1 history (both q1, q2 and q3)</vt:lpstr>
      <vt:lpstr>Name of the F1 driver with the highest number of pole position achieved</vt:lpstr>
      <vt:lpstr>Name of the F1 driver with the highest number of pole position achieved</vt:lpstr>
      <vt:lpstr>Name of the F1 driver with the highest number of pole position achieved</vt:lpstr>
      <vt:lpstr>Name of the F1 driver with the highest number of pole position achieved</vt:lpstr>
      <vt:lpstr>Are drivers who won the championship after 2000 older than those who won it before 2000, on average?</vt:lpstr>
      <vt:lpstr>Are drivers who won the championship after 2000 older than those who won it before 2000, on average?</vt:lpstr>
      <vt:lpstr>Every championship winner driver, ordered by season</vt:lpstr>
      <vt:lpstr>Every championship winner driver, ordered by season</vt:lpstr>
      <vt:lpstr>Every championship winner driver, ordered by season</vt:lpstr>
      <vt:lpstr>Winners of driver's championship and constructor's championship for each season.</vt:lpstr>
      <vt:lpstr>Winners of driver's championship and constructor's championship for each season.</vt:lpstr>
      <vt:lpstr>Winners of driver's championship and constructor's championship for each season.</vt:lpstr>
      <vt:lpstr>Drivers ordered by pole-to-win percentage (percentage of races won starting from the first position in grid)</vt:lpstr>
      <vt:lpstr>Drivers ordered by pole-to-win percentage (percentage of races won starting from the first position in grid)</vt:lpstr>
      <vt:lpstr>Drivers ordered by pole-to-win percentage (percentage of races won starting from the first position in grid)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Christian Marchiori Fabio Zanini</dc:title>
  <cp:lastModifiedBy>Fabio Zanini</cp:lastModifiedBy>
  <cp:revision>1</cp:revision>
  <dcterms:modified xsi:type="dcterms:W3CDTF">2023-12-29T15:47:35Z</dcterms:modified>
</cp:coreProperties>
</file>